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71" r:id="rId7"/>
    <p:sldId id="278" r:id="rId8"/>
    <p:sldId id="264" r:id="rId9"/>
    <p:sldId id="265" r:id="rId10"/>
    <p:sldId id="269" r:id="rId11"/>
    <p:sldId id="267" r:id="rId12"/>
    <p:sldId id="288" r:id="rId13"/>
    <p:sldId id="289" r:id="rId14"/>
    <p:sldId id="270" r:id="rId15"/>
    <p:sldId id="268" r:id="rId16"/>
    <p:sldId id="285" r:id="rId17"/>
    <p:sldId id="286" r:id="rId18"/>
    <p:sldId id="287" r:id="rId19"/>
    <p:sldId id="276" r:id="rId20"/>
    <p:sldId id="279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6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6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4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7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6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3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5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9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5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3013-8D01-4820-B1CA-D474F2A4A909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DAC8-AA6D-4948-BC02-3D34C3985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2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7632" y="1214964"/>
            <a:ext cx="8881872" cy="88931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 "/>
              </a:rPr>
              <a:t>«Круглый стол – заседание компетентных представителей обеих сторон по улучшению судоходства на реке Днепр и Припять»</a:t>
            </a:r>
            <a:endParaRPr lang="ru-RU" sz="2000" b="1" dirty="0">
              <a:latin typeface="Calibri 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42413"/>
            <a:ext cx="9393936" cy="100828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Ассоциация судостроителей Украины «</a:t>
            </a:r>
            <a:r>
              <a:rPr lang="ru-RU" sz="2000" dirty="0" err="1" smtClean="0"/>
              <a:t>Укрсудпром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Исполнительный директор Сергей Лысенко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549896" y="5833174"/>
            <a:ext cx="4044696" cy="39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г. Житомир 3 октября 2019 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05612" y="2768449"/>
            <a:ext cx="10725912" cy="1400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Современное состояние и перспективы развития судостроительных предприятий Украины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74219" y="739358"/>
            <a:ext cx="938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Второй форум регионов Украины и Республики Беларусь </a:t>
            </a:r>
            <a:endParaRPr lang="uk-UA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05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" y="827315"/>
            <a:ext cx="11419114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9253" y="740664"/>
            <a:ext cx="10724171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uk-UA" sz="2000" dirty="0" err="1" smtClean="0"/>
              <a:t>Головное</a:t>
            </a:r>
            <a:r>
              <a:rPr lang="uk-UA" sz="2000" dirty="0" smtClean="0"/>
              <a:t> судно </a:t>
            </a:r>
            <a:r>
              <a:rPr lang="uk-UA" sz="2000" dirty="0" err="1" smtClean="0"/>
              <a:t>серии</a:t>
            </a:r>
            <a:r>
              <a:rPr lang="uk-UA" sz="2000" dirty="0" smtClean="0"/>
              <a:t> </a:t>
            </a:r>
            <a:r>
              <a:rPr lang="en-US" sz="2000" b="1" dirty="0" smtClean="0"/>
              <a:t>RSD59</a:t>
            </a:r>
            <a:r>
              <a:rPr lang="en-US" sz="2000" dirty="0" smtClean="0"/>
              <a:t> "</a:t>
            </a:r>
            <a:r>
              <a:rPr lang="uk-UA" sz="2000" dirty="0" smtClean="0"/>
              <a:t>Пола </a:t>
            </a:r>
            <a:r>
              <a:rPr lang="uk-UA" sz="2000" dirty="0" err="1" smtClean="0"/>
              <a:t>Макария</a:t>
            </a:r>
            <a:r>
              <a:rPr lang="uk-UA" sz="2000" dirty="0" smtClean="0"/>
              <a:t>" </a:t>
            </a:r>
            <a:r>
              <a:rPr lang="uk-UA" sz="2000" dirty="0" err="1" smtClean="0"/>
              <a:t>вошло</a:t>
            </a:r>
            <a:r>
              <a:rPr lang="uk-UA" sz="2000" dirty="0" smtClean="0"/>
              <a:t> в состав </a:t>
            </a:r>
            <a:r>
              <a:rPr lang="uk-UA" sz="2000" dirty="0" err="1" smtClean="0"/>
              <a:t>лучших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судов</a:t>
            </a:r>
            <a:r>
              <a:rPr lang="uk-UA" sz="2000" dirty="0" smtClean="0"/>
              <a:t> 2018 </a:t>
            </a:r>
            <a:r>
              <a:rPr lang="uk-UA" sz="2000" dirty="0" err="1" smtClean="0"/>
              <a:t>года</a:t>
            </a:r>
            <a:r>
              <a:rPr lang="uk-UA" sz="2000" dirty="0" smtClean="0"/>
              <a:t> (</a:t>
            </a:r>
            <a:r>
              <a:rPr lang="en-US" sz="2000" dirty="0" smtClean="0"/>
              <a:t>Significant Ships of 2018) </a:t>
            </a:r>
            <a:r>
              <a:rPr lang="uk-UA" sz="2000" dirty="0" err="1" smtClean="0"/>
              <a:t>Британского</a:t>
            </a:r>
            <a:r>
              <a:rPr lang="uk-UA" sz="2000" dirty="0" smtClean="0"/>
              <a:t> </a:t>
            </a:r>
            <a:r>
              <a:rPr lang="uk-UA" sz="2000" dirty="0" err="1" smtClean="0"/>
              <a:t>Королевского</a:t>
            </a:r>
            <a:r>
              <a:rPr lang="uk-UA" sz="2000" dirty="0" smtClean="0"/>
              <a:t> </a:t>
            </a:r>
            <a:r>
              <a:rPr lang="uk-UA" sz="2000" dirty="0" err="1" smtClean="0"/>
              <a:t>общества</a:t>
            </a:r>
            <a:r>
              <a:rPr lang="uk-UA" sz="2000" dirty="0" smtClean="0"/>
              <a:t> </a:t>
            </a:r>
            <a:r>
              <a:rPr lang="uk-UA" sz="2000" dirty="0" err="1" smtClean="0"/>
              <a:t>корабельных</a:t>
            </a:r>
            <a:r>
              <a:rPr lang="uk-UA" sz="2000" dirty="0" smtClean="0"/>
              <a:t> </a:t>
            </a:r>
            <a:r>
              <a:rPr lang="uk-UA" sz="2000" dirty="0" err="1" smtClean="0"/>
              <a:t>инженеров</a:t>
            </a:r>
            <a:r>
              <a:rPr lang="uk-UA" sz="2000" dirty="0" smtClean="0"/>
              <a:t> (</a:t>
            </a:r>
            <a:r>
              <a:rPr lang="en-US" sz="2000" dirty="0" smtClean="0"/>
              <a:t>RINA - Royal Institution of Naval Architects).</a:t>
            </a:r>
            <a:endParaRPr lang="uk-UA" sz="2000" dirty="0" smtClean="0"/>
          </a:p>
          <a:p>
            <a:pPr algn="just">
              <a:lnSpc>
                <a:spcPct val="150000"/>
              </a:lnSpc>
            </a:pPr>
            <a:r>
              <a:rPr lang="uk-UA" sz="2000" dirty="0" smtClean="0"/>
              <a:t>По </a:t>
            </a:r>
            <a:r>
              <a:rPr lang="uk-UA" sz="2000" dirty="0" err="1" smtClean="0"/>
              <a:t>данным</a:t>
            </a:r>
            <a:r>
              <a:rPr lang="uk-UA" sz="2000" dirty="0" smtClean="0"/>
              <a:t> </a:t>
            </a:r>
            <a:r>
              <a:rPr lang="uk-UA" sz="2000" dirty="0" err="1" smtClean="0"/>
              <a:t>Морского</a:t>
            </a:r>
            <a:r>
              <a:rPr lang="uk-UA" sz="2000" dirty="0" smtClean="0"/>
              <a:t> </a:t>
            </a:r>
            <a:r>
              <a:rPr lang="uk-UA" sz="2000" dirty="0" err="1" smtClean="0"/>
              <a:t>Инженерного</a:t>
            </a:r>
            <a:r>
              <a:rPr lang="uk-UA" sz="2000" dirty="0" smtClean="0"/>
              <a:t> бюро, </a:t>
            </a:r>
            <a:r>
              <a:rPr lang="uk-UA" sz="2000" dirty="0" err="1" smtClean="0"/>
              <a:t>общая</a:t>
            </a:r>
            <a:r>
              <a:rPr lang="uk-UA" sz="2000" dirty="0" smtClean="0"/>
              <a:t> </a:t>
            </a:r>
            <a:r>
              <a:rPr lang="uk-UA" sz="2000" dirty="0" err="1" smtClean="0"/>
              <a:t>потребность</a:t>
            </a:r>
            <a:r>
              <a:rPr lang="uk-UA" sz="2000" dirty="0" smtClean="0"/>
              <a:t> </a:t>
            </a:r>
            <a:r>
              <a:rPr lang="uk-UA" sz="2000" dirty="0" err="1" smtClean="0"/>
              <a:t>Украины</a:t>
            </a:r>
            <a:r>
              <a:rPr lang="uk-UA" sz="2000" dirty="0" smtClean="0"/>
              <a:t> в судах </a:t>
            </a:r>
            <a:r>
              <a:rPr lang="uk-UA" sz="2000" dirty="0" err="1" smtClean="0"/>
              <a:t>класса</a:t>
            </a:r>
            <a:r>
              <a:rPr lang="uk-UA" sz="2000" dirty="0" smtClean="0"/>
              <a:t> «</a:t>
            </a:r>
            <a:r>
              <a:rPr lang="uk-UA" sz="2000" dirty="0" err="1" smtClean="0"/>
              <a:t>Днепр-макс</a:t>
            </a:r>
            <a:r>
              <a:rPr lang="uk-UA" sz="2000" dirty="0" smtClean="0"/>
              <a:t>» для перевозок сухих </a:t>
            </a:r>
            <a:r>
              <a:rPr lang="uk-UA" sz="2000" dirty="0" err="1" smtClean="0"/>
              <a:t>грузов</a:t>
            </a:r>
            <a:r>
              <a:rPr lang="uk-UA" sz="2000" dirty="0" smtClean="0"/>
              <a:t> 40-50 </a:t>
            </a:r>
            <a:r>
              <a:rPr lang="uk-UA" sz="2000" dirty="0" err="1" smtClean="0"/>
              <a:t>единиц</a:t>
            </a:r>
            <a:r>
              <a:rPr lang="uk-UA" sz="2000" dirty="0" smtClean="0"/>
              <a:t> + </a:t>
            </a:r>
            <a:r>
              <a:rPr lang="uk-UA" sz="2000" dirty="0" err="1" smtClean="0"/>
              <a:t>еще</a:t>
            </a:r>
            <a:r>
              <a:rPr lang="uk-UA" sz="2000" dirty="0" smtClean="0"/>
              <a:t> 5-10 </a:t>
            </a:r>
            <a:r>
              <a:rPr lang="uk-UA" sz="2000" dirty="0" err="1" smtClean="0"/>
              <a:t>составных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судов</a:t>
            </a:r>
            <a:r>
              <a:rPr lang="uk-UA" sz="20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uk-UA" sz="2000" dirty="0" err="1" smtClean="0"/>
              <a:t>Учитывая</a:t>
            </a:r>
            <a:r>
              <a:rPr lang="uk-UA" sz="2000" dirty="0" smtClean="0"/>
              <a:t> </a:t>
            </a:r>
            <a:r>
              <a:rPr lang="uk-UA" sz="2000" dirty="0" err="1" smtClean="0"/>
              <a:t>существующий</a:t>
            </a:r>
            <a:r>
              <a:rPr lang="uk-UA" sz="2000" dirty="0" smtClean="0"/>
              <a:t> в 2019 году </a:t>
            </a:r>
            <a:r>
              <a:rPr lang="uk-UA" sz="2000" dirty="0" err="1" smtClean="0"/>
              <a:t>запрос</a:t>
            </a:r>
            <a:r>
              <a:rPr lang="uk-UA" sz="2000" dirty="0" smtClean="0"/>
              <a:t> на перевозку </a:t>
            </a:r>
            <a:r>
              <a:rPr lang="uk-UA" sz="2000" dirty="0" err="1" smtClean="0"/>
              <a:t>растительного</a:t>
            </a:r>
            <a:r>
              <a:rPr lang="uk-UA" sz="2000" dirty="0" smtClean="0"/>
              <a:t> масла наливом и на </a:t>
            </a:r>
            <a:r>
              <a:rPr lang="uk-UA" sz="2000" dirty="0" err="1" smtClean="0"/>
              <a:t>партии</a:t>
            </a:r>
            <a:r>
              <a:rPr lang="uk-UA" sz="2000" dirty="0" smtClean="0"/>
              <a:t> </a:t>
            </a:r>
            <a:r>
              <a:rPr lang="uk-UA" sz="2000" dirty="0" err="1" smtClean="0"/>
              <a:t>нефти</a:t>
            </a:r>
            <a:r>
              <a:rPr lang="uk-UA" sz="2000" dirty="0" smtClean="0"/>
              <a:t>, </a:t>
            </a:r>
            <a:r>
              <a:rPr lang="uk-UA" sz="2000" dirty="0" err="1" smtClean="0"/>
              <a:t>нужны</a:t>
            </a:r>
            <a:r>
              <a:rPr lang="uk-UA" sz="2000" dirty="0" smtClean="0"/>
              <a:t> </a:t>
            </a:r>
            <a:r>
              <a:rPr lang="uk-UA" sz="2000" dirty="0" err="1" smtClean="0"/>
              <a:t>также</a:t>
            </a:r>
            <a:r>
              <a:rPr lang="uk-UA" sz="2000" dirty="0" smtClean="0"/>
              <a:t> 5-10 </a:t>
            </a:r>
            <a:r>
              <a:rPr lang="uk-UA" sz="2000" dirty="0" err="1" smtClean="0"/>
              <a:t>нефтеналивных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судов-химовозов-продуктовозов</a:t>
            </a:r>
            <a:r>
              <a:rPr lang="uk-UA" sz="2000" dirty="0" smtClean="0"/>
              <a:t> (таких </a:t>
            </a:r>
            <a:r>
              <a:rPr lang="uk-UA" sz="2000" dirty="0" err="1" smtClean="0"/>
              <a:t>как</a:t>
            </a:r>
            <a:r>
              <a:rPr lang="uk-UA" sz="2000" dirty="0" smtClean="0"/>
              <a:t>, </a:t>
            </a:r>
            <a:r>
              <a:rPr lang="uk-UA" sz="2000" dirty="0" err="1" smtClean="0"/>
              <a:t>например</a:t>
            </a:r>
            <a:r>
              <a:rPr lang="uk-UA" sz="2000" dirty="0" smtClean="0"/>
              <a:t>, </a:t>
            </a:r>
            <a:r>
              <a:rPr lang="uk-UA" sz="2000" dirty="0" err="1" smtClean="0"/>
              <a:t>танкеры</a:t>
            </a:r>
            <a:r>
              <a:rPr lang="uk-UA" sz="2000" dirty="0" smtClean="0"/>
              <a:t> пр.</a:t>
            </a:r>
            <a:r>
              <a:rPr lang="uk-UA" sz="2000" b="1" dirty="0" smtClean="0"/>
              <a:t>RST27</a:t>
            </a:r>
            <a:r>
              <a:rPr lang="uk-UA" sz="2000" dirty="0" smtClean="0"/>
              <a:t>, </a:t>
            </a:r>
            <a:r>
              <a:rPr lang="uk-UA" sz="2000" b="1" dirty="0" smtClean="0"/>
              <a:t>RST12C</a:t>
            </a:r>
            <a:r>
              <a:rPr lang="uk-UA" sz="2000" dirty="0" smtClean="0"/>
              <a:t> — </a:t>
            </a:r>
            <a:r>
              <a:rPr lang="uk-UA" sz="2000" dirty="0" err="1" smtClean="0"/>
              <a:t>последние</a:t>
            </a:r>
            <a:r>
              <a:rPr lang="uk-UA" sz="2000" dirty="0" smtClean="0"/>
              <a:t> </a:t>
            </a:r>
            <a:r>
              <a:rPr lang="uk-UA" sz="2000" dirty="0" err="1" smtClean="0"/>
              <a:t>строятся</a:t>
            </a:r>
            <a:r>
              <a:rPr lang="uk-UA" sz="2000" dirty="0" smtClean="0"/>
              <a:t> </a:t>
            </a:r>
            <a:r>
              <a:rPr lang="uk-UA" sz="2000" dirty="0" err="1" smtClean="0"/>
              <a:t>сейчас</a:t>
            </a:r>
            <a:r>
              <a:rPr lang="uk-UA" sz="2000" dirty="0" smtClean="0"/>
              <a:t> в Азербайджане).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Для Припяти и Днепра можно применить сухогрузное судно и сухогрузный состав из судов проектов </a:t>
            </a:r>
            <a:r>
              <a:rPr lang="ru-RU" sz="2000" b="1" dirty="0" smtClean="0">
                <a:solidFill>
                  <a:prstClr val="black"/>
                </a:solidFill>
              </a:rPr>
              <a:t>RD63</a:t>
            </a:r>
            <a:r>
              <a:rPr lang="ru-RU" sz="2000" dirty="0" smtClean="0">
                <a:solidFill>
                  <a:prstClr val="black"/>
                </a:solidFill>
              </a:rPr>
              <a:t> и </a:t>
            </a:r>
            <a:r>
              <a:rPr lang="ru-RU" sz="2000" b="1" dirty="0" smtClean="0">
                <a:solidFill>
                  <a:prstClr val="black"/>
                </a:solidFill>
              </a:rPr>
              <a:t>RDB21</a:t>
            </a:r>
            <a:r>
              <a:rPr lang="ru-RU" sz="2000" dirty="0" smtClean="0">
                <a:solidFill>
                  <a:prstClr val="black"/>
                </a:solidFill>
              </a:rPr>
              <a:t> с рабочими осадками от 1,40 до 1,80 м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02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" y="827315"/>
            <a:ext cx="11419114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6" y="370114"/>
            <a:ext cx="4668628" cy="61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642257" y="827315"/>
            <a:ext cx="11092543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9729" y="289797"/>
            <a:ext cx="11092543" cy="338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>
                <a:solidFill>
                  <a:prstClr val="black"/>
                </a:solidFill>
              </a:rPr>
              <a:t>Сухогрузное судно и </a:t>
            </a:r>
            <a:r>
              <a:rPr lang="ru-RU" sz="7200" b="1" dirty="0" smtClean="0">
                <a:solidFill>
                  <a:prstClr val="black"/>
                </a:solidFill>
              </a:rPr>
              <a:t>сухогрузный </a:t>
            </a:r>
            <a:r>
              <a:rPr lang="ru-RU" sz="7200" b="1" dirty="0">
                <a:solidFill>
                  <a:prstClr val="black"/>
                </a:solidFill>
              </a:rPr>
              <a:t>состав из судов проектов RD63 и RDB21 с рабочими осадками от 1,40 </a:t>
            </a:r>
            <a:r>
              <a:rPr lang="ru-RU" sz="7200" b="1" dirty="0" smtClean="0">
                <a:solidFill>
                  <a:prstClr val="black"/>
                </a:solidFill>
              </a:rPr>
              <a:t>до </a:t>
            </a:r>
            <a:r>
              <a:rPr lang="ru-RU" sz="7200" b="1" dirty="0">
                <a:solidFill>
                  <a:prstClr val="black"/>
                </a:solidFill>
              </a:rPr>
              <a:t>1,80 </a:t>
            </a:r>
            <a:r>
              <a:rPr lang="ru-RU" sz="7200" b="1" dirty="0" smtClean="0">
                <a:solidFill>
                  <a:prstClr val="black"/>
                </a:solidFill>
              </a:rPr>
              <a:t>м</a:t>
            </a:r>
            <a:r>
              <a:rPr lang="ru-RU" sz="7200" b="1" dirty="0">
                <a:solidFill>
                  <a:prstClr val="black"/>
                </a:solidFill>
              </a:rPr>
              <a:t> для </a:t>
            </a:r>
            <a:r>
              <a:rPr lang="ru-RU" sz="7200" b="1" dirty="0" smtClean="0">
                <a:solidFill>
                  <a:prstClr val="black"/>
                </a:solidFill>
              </a:rPr>
              <a:t>Припяти</a:t>
            </a:r>
            <a:r>
              <a:rPr lang="ru-RU" sz="7200" b="1" dirty="0">
                <a:solidFill>
                  <a:prstClr val="black"/>
                </a:solidFill>
              </a:rPr>
              <a:t> и </a:t>
            </a:r>
            <a:r>
              <a:rPr lang="ru-RU" sz="7200" b="1" dirty="0" smtClean="0">
                <a:solidFill>
                  <a:prstClr val="black"/>
                </a:solidFill>
              </a:rPr>
              <a:t>Днепра,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96947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smtClean="0">
                <a:solidFill>
                  <a:schemeClr val="bg1"/>
                </a:solidFill>
              </a:rPr>
              <a:t>© </a:t>
            </a:r>
            <a:r>
              <a:rPr lang="ru-RU" sz="800" b="1" i="1" smtClean="0">
                <a:solidFill>
                  <a:schemeClr val="bg1"/>
                </a:solidFill>
              </a:rPr>
              <a:t>Александр Конов</a:t>
            </a:r>
            <a:endParaRPr lang="ru-RU" sz="800" b="1" i="1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073515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smtClean="0">
                <a:solidFill>
                  <a:schemeClr val="bg1"/>
                </a:solidFill>
              </a:rPr>
              <a:t>© </a:t>
            </a:r>
            <a:r>
              <a:rPr lang="ru-RU" sz="800" b="1" i="1" smtClean="0">
                <a:solidFill>
                  <a:schemeClr val="bg1"/>
                </a:solidFill>
              </a:rPr>
              <a:t>Александр Конов</a:t>
            </a:r>
            <a:endParaRPr lang="ru-RU" sz="800" b="1" i="1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69" y="872128"/>
            <a:ext cx="5760000" cy="32038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" y="4247268"/>
            <a:ext cx="5521788" cy="20208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661" y="4359700"/>
            <a:ext cx="6019047" cy="20410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055" y="1690129"/>
            <a:ext cx="5950541" cy="18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642257" y="827315"/>
            <a:ext cx="11092543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9729" y="289797"/>
            <a:ext cx="11092543" cy="338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black"/>
                </a:solidFill>
              </a:rPr>
              <a:t>Комбинированный танкер-сухогруз </a:t>
            </a:r>
            <a:r>
              <a:rPr lang="ru-RU" sz="1800" b="1" dirty="0">
                <a:solidFill>
                  <a:prstClr val="black"/>
                </a:solidFill>
              </a:rPr>
              <a:t>и </a:t>
            </a:r>
            <a:r>
              <a:rPr lang="ru-RU" sz="1800" b="1" dirty="0" smtClean="0">
                <a:solidFill>
                  <a:prstClr val="black"/>
                </a:solidFill>
              </a:rPr>
              <a:t>комбинированный состав с </a:t>
            </a:r>
            <a:r>
              <a:rPr lang="ru-RU" sz="1800" b="1" dirty="0">
                <a:solidFill>
                  <a:prstClr val="black"/>
                </a:solidFill>
              </a:rPr>
              <a:t>рабочими осадками от 1,40 </a:t>
            </a:r>
            <a:r>
              <a:rPr lang="ru-RU" sz="1800" b="1" dirty="0" smtClean="0">
                <a:solidFill>
                  <a:prstClr val="black"/>
                </a:solidFill>
              </a:rPr>
              <a:t>до </a:t>
            </a:r>
            <a:r>
              <a:rPr lang="ru-RU" sz="1800" b="1" dirty="0">
                <a:solidFill>
                  <a:prstClr val="black"/>
                </a:solidFill>
              </a:rPr>
              <a:t>1,80 </a:t>
            </a:r>
            <a:r>
              <a:rPr lang="ru-RU" sz="1800" b="1" dirty="0" smtClean="0">
                <a:solidFill>
                  <a:prstClr val="black"/>
                </a:solidFill>
              </a:rPr>
              <a:t>м</a:t>
            </a:r>
            <a:r>
              <a:rPr lang="ru-RU" sz="1800" b="1" dirty="0">
                <a:solidFill>
                  <a:prstClr val="black"/>
                </a:solidFill>
              </a:rPr>
              <a:t> для </a:t>
            </a:r>
            <a:r>
              <a:rPr lang="ru-RU" sz="1800" b="1" dirty="0" smtClean="0">
                <a:solidFill>
                  <a:prstClr val="black"/>
                </a:solidFill>
              </a:rPr>
              <a:t>Припяти</a:t>
            </a:r>
            <a:r>
              <a:rPr lang="ru-RU" sz="1800" b="1" dirty="0">
                <a:solidFill>
                  <a:prstClr val="black"/>
                </a:solidFill>
              </a:rPr>
              <a:t> и </a:t>
            </a:r>
            <a:r>
              <a:rPr lang="ru-RU" sz="1800" b="1" dirty="0" smtClean="0">
                <a:solidFill>
                  <a:prstClr val="black"/>
                </a:solidFill>
              </a:rPr>
              <a:t>Днепра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96947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smtClean="0">
                <a:solidFill>
                  <a:schemeClr val="bg1"/>
                </a:solidFill>
              </a:rPr>
              <a:t>© </a:t>
            </a:r>
            <a:r>
              <a:rPr lang="ru-RU" sz="800" b="1" i="1" smtClean="0">
                <a:solidFill>
                  <a:schemeClr val="bg1"/>
                </a:solidFill>
              </a:rPr>
              <a:t>Александр Конов</a:t>
            </a:r>
            <a:endParaRPr lang="ru-RU" sz="800" b="1" i="1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073515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smtClean="0">
                <a:solidFill>
                  <a:schemeClr val="bg1"/>
                </a:solidFill>
              </a:rPr>
              <a:t>© </a:t>
            </a:r>
            <a:r>
              <a:rPr lang="ru-RU" sz="800" b="1" i="1" smtClean="0">
                <a:solidFill>
                  <a:schemeClr val="bg1"/>
                </a:solidFill>
              </a:rPr>
              <a:t>Александр Конов</a:t>
            </a:r>
            <a:endParaRPr lang="ru-RU" sz="800" b="1" i="1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69" y="827315"/>
            <a:ext cx="5760000" cy="35193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269" y="1498210"/>
            <a:ext cx="5760000" cy="26613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91" y="4468268"/>
            <a:ext cx="5760000" cy="21014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320" y="4631116"/>
            <a:ext cx="5760000" cy="19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" y="827315"/>
            <a:ext cx="11419114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6685" y="141514"/>
            <a:ext cx="11092543" cy="6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uk-UA" sz="2000" dirty="0" smtClean="0"/>
          </a:p>
          <a:p>
            <a:pPr algn="just">
              <a:lnSpc>
                <a:spcPct val="150000"/>
              </a:lnSpc>
            </a:pPr>
            <a:r>
              <a:rPr lang="uk-UA" sz="2000" dirty="0" err="1" smtClean="0"/>
              <a:t>Круизный</a:t>
            </a:r>
            <a:r>
              <a:rPr lang="uk-UA" sz="2000" dirty="0" smtClean="0"/>
              <a:t> </a:t>
            </a:r>
            <a:r>
              <a:rPr lang="uk-UA" sz="2000" dirty="0" err="1"/>
              <a:t>рынок</a:t>
            </a:r>
            <a:r>
              <a:rPr lang="uk-UA" sz="2000" dirty="0"/>
              <a:t> на </a:t>
            </a:r>
            <a:r>
              <a:rPr lang="uk-UA" sz="2000" dirty="0" err="1"/>
              <a:t>Днепре</a:t>
            </a:r>
            <a:r>
              <a:rPr lang="uk-UA" sz="2000" dirty="0"/>
              <a:t> в 2019 году </a:t>
            </a:r>
            <a:r>
              <a:rPr lang="uk-UA" sz="2000" dirty="0" err="1"/>
              <a:t>обеспечивается</a:t>
            </a:r>
            <a:r>
              <a:rPr lang="uk-UA" sz="2000" dirty="0"/>
              <a:t> </a:t>
            </a:r>
            <a:r>
              <a:rPr lang="uk-UA" sz="2000" dirty="0" err="1"/>
              <a:t>двумя</a:t>
            </a:r>
            <a:r>
              <a:rPr lang="uk-UA" sz="2000" dirty="0"/>
              <a:t> </a:t>
            </a:r>
            <a:r>
              <a:rPr lang="uk-UA" sz="2000" dirty="0" err="1"/>
              <a:t>круизными</a:t>
            </a:r>
            <a:r>
              <a:rPr lang="uk-UA" sz="2000" dirty="0"/>
              <a:t> судами типа </a:t>
            </a:r>
            <a:r>
              <a:rPr lang="uk-UA" sz="2000" dirty="0" err="1"/>
              <a:t>река-море</a:t>
            </a:r>
            <a:r>
              <a:rPr lang="uk-UA" sz="2000" dirty="0"/>
              <a:t>, </a:t>
            </a:r>
            <a:r>
              <a:rPr lang="uk-UA" sz="2000" dirty="0" err="1"/>
              <a:t>работающих</a:t>
            </a:r>
            <a:r>
              <a:rPr lang="uk-UA" sz="2000" dirty="0"/>
              <a:t> на </a:t>
            </a:r>
            <a:r>
              <a:rPr lang="uk-UA" sz="2000" dirty="0" err="1"/>
              <a:t>линии</a:t>
            </a:r>
            <a:r>
              <a:rPr lang="uk-UA" sz="2000" dirty="0"/>
              <a:t> </a:t>
            </a:r>
            <a:r>
              <a:rPr lang="uk-UA" sz="2000" dirty="0" err="1"/>
              <a:t>из</a:t>
            </a:r>
            <a:r>
              <a:rPr lang="uk-UA" sz="2000" dirty="0"/>
              <a:t> </a:t>
            </a:r>
            <a:r>
              <a:rPr lang="uk-UA" sz="2000" dirty="0" err="1"/>
              <a:t>Киева</a:t>
            </a:r>
            <a:r>
              <a:rPr lang="uk-UA" sz="2000" dirty="0"/>
              <a:t> в </a:t>
            </a:r>
            <a:r>
              <a:rPr lang="uk-UA" sz="2000" dirty="0" err="1"/>
              <a:t>Одессу</a:t>
            </a:r>
            <a:r>
              <a:rPr lang="uk-UA" sz="2000" dirty="0"/>
              <a:t> и </a:t>
            </a:r>
            <a:r>
              <a:rPr lang="uk-UA" sz="2000" dirty="0" err="1"/>
              <a:t>Румынию</a:t>
            </a:r>
            <a:r>
              <a:rPr lang="uk-UA" sz="2000" dirty="0"/>
              <a:t>.</a:t>
            </a: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uk-UA" sz="2000" dirty="0" err="1"/>
              <a:t>Эти</a:t>
            </a:r>
            <a:r>
              <a:rPr lang="uk-UA" sz="2000" dirty="0"/>
              <a:t> </a:t>
            </a:r>
            <a:r>
              <a:rPr lang="uk-UA" sz="2000" dirty="0" err="1"/>
              <a:t>суда</a:t>
            </a:r>
            <a:r>
              <a:rPr lang="uk-UA" sz="2000" dirty="0"/>
              <a:t> </a:t>
            </a:r>
            <a:r>
              <a:rPr lang="uk-UA" sz="2000" dirty="0" err="1"/>
              <a:t>были</a:t>
            </a:r>
            <a:r>
              <a:rPr lang="uk-UA" sz="2000" dirty="0"/>
              <a:t> </a:t>
            </a:r>
            <a:r>
              <a:rPr lang="uk-UA" sz="2000" dirty="0" err="1"/>
              <a:t>модернизированы</a:t>
            </a:r>
            <a:r>
              <a:rPr lang="uk-UA" sz="2000" dirty="0"/>
              <a:t> за </a:t>
            </a:r>
            <a:r>
              <a:rPr lang="uk-UA" sz="2000" dirty="0" err="1"/>
              <a:t>последние</a:t>
            </a:r>
            <a:r>
              <a:rPr lang="uk-UA" sz="2000" dirty="0"/>
              <a:t> 5 лет, в том </a:t>
            </a:r>
            <a:r>
              <a:rPr lang="uk-UA" sz="2000" dirty="0" err="1"/>
              <a:t>числе</a:t>
            </a:r>
            <a:r>
              <a:rPr lang="uk-UA" sz="2000" dirty="0"/>
              <a:t> по пр.PV17 </a:t>
            </a:r>
            <a:r>
              <a:rPr lang="uk-UA" sz="2000" dirty="0" err="1"/>
              <a:t>Морского</a:t>
            </a:r>
            <a:r>
              <a:rPr lang="uk-UA" sz="2000" dirty="0"/>
              <a:t> </a:t>
            </a:r>
            <a:r>
              <a:rPr lang="uk-UA" sz="2000" dirty="0" err="1"/>
              <a:t>Инженерного</a:t>
            </a:r>
            <a:r>
              <a:rPr lang="uk-UA" sz="2000" dirty="0"/>
              <a:t> Бюро. </a:t>
            </a:r>
            <a:r>
              <a:rPr lang="uk-UA" sz="2000" dirty="0" err="1"/>
              <a:t>Они</a:t>
            </a:r>
            <a:r>
              <a:rPr lang="uk-UA" sz="2000" dirty="0"/>
              <a:t> </a:t>
            </a:r>
            <a:r>
              <a:rPr lang="uk-UA" sz="2000" dirty="0" err="1"/>
              <a:t>работают</a:t>
            </a:r>
            <a:r>
              <a:rPr lang="uk-UA" sz="2000" dirty="0"/>
              <a:t> </a:t>
            </a:r>
            <a:r>
              <a:rPr lang="uk-UA" sz="2000" dirty="0" err="1"/>
              <a:t>только</a:t>
            </a:r>
            <a:r>
              <a:rPr lang="uk-UA" sz="2000" dirty="0"/>
              <a:t> с </a:t>
            </a:r>
            <a:r>
              <a:rPr lang="uk-UA" sz="2000" dirty="0" err="1"/>
              <a:t>иностранными</a:t>
            </a:r>
            <a:r>
              <a:rPr lang="uk-UA" sz="2000" dirty="0"/>
              <a:t> туристами (</a:t>
            </a:r>
            <a:r>
              <a:rPr lang="uk-UA" sz="2000" dirty="0" err="1"/>
              <a:t>Западная</a:t>
            </a:r>
            <a:r>
              <a:rPr lang="uk-UA" sz="2000" dirty="0"/>
              <a:t> </a:t>
            </a:r>
            <a:r>
              <a:rPr lang="uk-UA" sz="2000" dirty="0" err="1"/>
              <a:t>Европа</a:t>
            </a:r>
            <a:r>
              <a:rPr lang="uk-UA" sz="2000" dirty="0"/>
              <a:t>, Америка, </a:t>
            </a:r>
            <a:r>
              <a:rPr lang="uk-UA" sz="2000" dirty="0" err="1"/>
              <a:t>Австралия</a:t>
            </a:r>
            <a:r>
              <a:rPr lang="uk-UA" sz="2000" dirty="0"/>
              <a:t>), так </a:t>
            </a:r>
            <a:r>
              <a:rPr lang="uk-UA" sz="2000" dirty="0" err="1"/>
              <a:t>как</a:t>
            </a:r>
            <a:r>
              <a:rPr lang="uk-UA" sz="2000" dirty="0"/>
              <a:t> </a:t>
            </a:r>
            <a:r>
              <a:rPr lang="uk-UA" sz="2000" dirty="0" err="1"/>
              <a:t>стоимость</a:t>
            </a:r>
            <a:r>
              <a:rPr lang="uk-UA" sz="2000" dirty="0"/>
              <a:t> </a:t>
            </a:r>
            <a:r>
              <a:rPr lang="uk-UA" sz="2000" dirty="0" err="1"/>
              <a:t>круиза</a:t>
            </a:r>
            <a:r>
              <a:rPr lang="uk-UA" sz="2000" dirty="0"/>
              <a:t> </a:t>
            </a:r>
            <a:r>
              <a:rPr lang="uk-UA" sz="2000" dirty="0" err="1"/>
              <a:t>из</a:t>
            </a:r>
            <a:r>
              <a:rPr lang="uk-UA" sz="2000" dirty="0"/>
              <a:t>-за </a:t>
            </a:r>
            <a:r>
              <a:rPr lang="uk-UA" sz="2000" dirty="0" err="1"/>
              <a:t>особенностей</a:t>
            </a:r>
            <a:r>
              <a:rPr lang="uk-UA" sz="2000" dirty="0"/>
              <a:t> </a:t>
            </a:r>
            <a:r>
              <a:rPr lang="uk-UA" sz="2000" dirty="0" err="1"/>
              <a:t>речной</a:t>
            </a:r>
            <a:r>
              <a:rPr lang="uk-UA" sz="2000" dirty="0"/>
              <a:t> </a:t>
            </a:r>
            <a:r>
              <a:rPr lang="uk-UA" sz="2000" dirty="0" err="1"/>
              <a:t>навигации</a:t>
            </a:r>
            <a:r>
              <a:rPr lang="uk-UA" sz="2000" dirty="0"/>
              <a:t> </a:t>
            </a:r>
            <a:r>
              <a:rPr lang="uk-UA" sz="2000" dirty="0" err="1"/>
              <a:t>очень</a:t>
            </a:r>
            <a:r>
              <a:rPr lang="uk-UA" sz="2000" dirty="0"/>
              <a:t> </a:t>
            </a:r>
            <a:r>
              <a:rPr lang="uk-UA" sz="2000" dirty="0" err="1"/>
              <a:t>значительна</a:t>
            </a:r>
            <a:r>
              <a:rPr lang="uk-UA" sz="2000" dirty="0"/>
              <a:t>.</a:t>
            </a: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uk-UA" sz="2000" dirty="0"/>
              <a:t>Для </a:t>
            </a:r>
            <a:r>
              <a:rPr lang="uk-UA" sz="2000" dirty="0" err="1"/>
              <a:t>развития</a:t>
            </a:r>
            <a:r>
              <a:rPr lang="uk-UA" sz="2000" dirty="0"/>
              <a:t> </a:t>
            </a:r>
            <a:r>
              <a:rPr lang="uk-UA" sz="2000" dirty="0" err="1"/>
              <a:t>круизного</a:t>
            </a:r>
            <a:r>
              <a:rPr lang="uk-UA" sz="2000" dirty="0"/>
              <a:t> </a:t>
            </a:r>
            <a:r>
              <a:rPr lang="uk-UA" sz="2000" dirty="0" err="1"/>
              <a:t>рынка</a:t>
            </a:r>
            <a:r>
              <a:rPr lang="uk-UA" sz="2000" dirty="0"/>
              <a:t> </a:t>
            </a:r>
            <a:r>
              <a:rPr lang="uk-UA" sz="2000" dirty="0" err="1"/>
              <a:t>нужны</a:t>
            </a:r>
            <a:r>
              <a:rPr lang="uk-UA" sz="2000" dirty="0"/>
              <a:t> </a:t>
            </a:r>
            <a:r>
              <a:rPr lang="uk-UA" sz="2000" dirty="0" err="1"/>
              <a:t>еще</a:t>
            </a:r>
            <a:r>
              <a:rPr lang="uk-UA" sz="2000" dirty="0"/>
              <a:t> 2-3 </a:t>
            </a:r>
            <a:r>
              <a:rPr lang="uk-UA" sz="2000" dirty="0" err="1"/>
              <a:t>пассажирских</a:t>
            </a:r>
            <a:r>
              <a:rPr lang="uk-UA" sz="2000" dirty="0"/>
              <a:t> судна </a:t>
            </a:r>
            <a:r>
              <a:rPr lang="uk-UA" sz="2000" dirty="0" err="1"/>
              <a:t>типа</a:t>
            </a:r>
            <a:r>
              <a:rPr lang="uk-UA" sz="2000" dirty="0"/>
              <a:t> </a:t>
            </a:r>
            <a:r>
              <a:rPr lang="uk-UA" sz="2000" dirty="0" err="1"/>
              <a:t>река</a:t>
            </a:r>
            <a:r>
              <a:rPr lang="uk-UA" sz="2000" dirty="0"/>
              <a:t>-море, при </a:t>
            </a:r>
            <a:r>
              <a:rPr lang="uk-UA" sz="2000" dirty="0" err="1"/>
              <a:t>условии</a:t>
            </a:r>
            <a:r>
              <a:rPr lang="uk-UA" sz="2000" dirty="0"/>
              <a:t>, </a:t>
            </a:r>
            <a:r>
              <a:rPr lang="uk-UA" sz="2000" dirty="0" err="1"/>
              <a:t>что</a:t>
            </a:r>
            <a:r>
              <a:rPr lang="uk-UA" sz="2000" dirty="0"/>
              <a:t> </a:t>
            </a:r>
            <a:r>
              <a:rPr lang="uk-UA" sz="2000" dirty="0" err="1"/>
              <a:t>существующие</a:t>
            </a:r>
            <a:r>
              <a:rPr lang="uk-UA" sz="2000" dirty="0"/>
              <a:t> </a:t>
            </a:r>
            <a:r>
              <a:rPr lang="uk-UA" sz="2000" dirty="0" err="1"/>
              <a:t>будут</a:t>
            </a:r>
            <a:r>
              <a:rPr lang="uk-UA" sz="2000" dirty="0"/>
              <a:t> </a:t>
            </a:r>
            <a:r>
              <a:rPr lang="uk-UA" sz="2000" dirty="0" err="1"/>
              <a:t>работать</a:t>
            </a:r>
            <a:r>
              <a:rPr lang="uk-UA" sz="2000" dirty="0"/>
              <a:t> </a:t>
            </a:r>
            <a:r>
              <a:rPr lang="uk-UA" sz="2000" dirty="0" err="1"/>
              <a:t>еще</a:t>
            </a:r>
            <a:r>
              <a:rPr lang="uk-UA" sz="2000" dirty="0"/>
              <a:t> лет 10-15</a:t>
            </a:r>
            <a:r>
              <a:rPr lang="uk-UA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2000" dirty="0" err="1"/>
              <a:t>Потребность</a:t>
            </a:r>
            <a:r>
              <a:rPr lang="uk-UA" sz="2000" dirty="0"/>
              <a:t> в </a:t>
            </a:r>
            <a:r>
              <a:rPr lang="uk-UA" sz="2000" dirty="0" err="1"/>
              <a:t>пассажирских</a:t>
            </a:r>
            <a:r>
              <a:rPr lang="uk-UA" sz="2000" dirty="0"/>
              <a:t> судах малого </a:t>
            </a:r>
            <a:r>
              <a:rPr lang="uk-UA" sz="2000" dirty="0" err="1"/>
              <a:t>тоннажа</a:t>
            </a:r>
            <a:r>
              <a:rPr lang="uk-UA" sz="2000" dirty="0"/>
              <a:t> </a:t>
            </a:r>
            <a:r>
              <a:rPr lang="uk-UA" sz="2000" dirty="0" err="1"/>
              <a:t>типа</a:t>
            </a:r>
            <a:r>
              <a:rPr lang="uk-UA" sz="2000" dirty="0"/>
              <a:t> </a:t>
            </a:r>
            <a:r>
              <a:rPr lang="uk-UA" sz="2000" dirty="0" err="1"/>
              <a:t>река</a:t>
            </a:r>
            <a:r>
              <a:rPr lang="uk-UA" sz="2000" dirty="0"/>
              <a:t>-море </a:t>
            </a:r>
            <a:r>
              <a:rPr lang="uk-UA" sz="2000" dirty="0" err="1"/>
              <a:t>зависит</a:t>
            </a:r>
            <a:r>
              <a:rPr lang="uk-UA" sz="2000" dirty="0"/>
              <a:t> от направлений и </a:t>
            </a:r>
            <a:r>
              <a:rPr lang="uk-UA" sz="2000" dirty="0" err="1"/>
              <a:t>планов</a:t>
            </a:r>
            <a:r>
              <a:rPr lang="uk-UA" sz="2000" dirty="0"/>
              <a:t> </a:t>
            </a:r>
            <a:r>
              <a:rPr lang="uk-UA" sz="2000" dirty="0" err="1"/>
              <a:t>их</a:t>
            </a:r>
            <a:r>
              <a:rPr lang="uk-UA" sz="2000" dirty="0"/>
              <a:t> </a:t>
            </a:r>
            <a:r>
              <a:rPr lang="uk-UA" sz="2000" dirty="0" err="1"/>
              <a:t>использования</a:t>
            </a:r>
            <a:r>
              <a:rPr lang="uk-UA" sz="2000" dirty="0"/>
              <a:t>. На </a:t>
            </a:r>
            <a:r>
              <a:rPr lang="uk-UA" sz="2000" dirty="0" err="1"/>
              <a:t>сегодня</a:t>
            </a:r>
            <a:r>
              <a:rPr lang="uk-UA" sz="2000" dirty="0"/>
              <a:t>, </a:t>
            </a:r>
            <a:r>
              <a:rPr lang="uk-UA" sz="2000" dirty="0" err="1"/>
              <a:t>рынок</a:t>
            </a:r>
            <a:r>
              <a:rPr lang="uk-UA" sz="2000" dirty="0"/>
              <a:t> таких </a:t>
            </a:r>
            <a:r>
              <a:rPr lang="uk-UA" sz="2000" dirty="0" err="1"/>
              <a:t>судов</a:t>
            </a:r>
            <a:r>
              <a:rPr lang="uk-UA" sz="2000" dirty="0"/>
              <a:t> не </a:t>
            </a:r>
            <a:r>
              <a:rPr lang="uk-UA" sz="2000" dirty="0" err="1"/>
              <a:t>слишком</a:t>
            </a:r>
            <a:r>
              <a:rPr lang="uk-UA" sz="2000" dirty="0"/>
              <a:t> </a:t>
            </a:r>
            <a:r>
              <a:rPr lang="uk-UA" sz="2000" dirty="0" err="1"/>
              <a:t>развит</a:t>
            </a:r>
            <a:r>
              <a:rPr lang="uk-UA" sz="2000" dirty="0"/>
              <a:t>: </a:t>
            </a:r>
            <a:r>
              <a:rPr lang="uk-UA" sz="2000" dirty="0" err="1"/>
              <a:t>компания</a:t>
            </a:r>
            <a:r>
              <a:rPr lang="uk-UA" sz="2000" dirty="0"/>
              <a:t> «</a:t>
            </a:r>
            <a:r>
              <a:rPr lang="uk-UA" sz="2000" dirty="0" err="1"/>
              <a:t>Нибулон</a:t>
            </a:r>
            <a:r>
              <a:rPr lang="uk-UA" sz="2000" dirty="0"/>
              <a:t>» </a:t>
            </a:r>
            <a:r>
              <a:rPr lang="uk-UA" sz="2000" dirty="0" err="1"/>
              <a:t>эксплуатирует</a:t>
            </a:r>
            <a:r>
              <a:rPr lang="uk-UA" sz="2000" dirty="0"/>
              <a:t> </a:t>
            </a:r>
            <a:r>
              <a:rPr lang="uk-UA" sz="2000" dirty="0" err="1"/>
              <a:t>несколько</a:t>
            </a:r>
            <a:r>
              <a:rPr lang="uk-UA" sz="2000" dirty="0"/>
              <a:t> </a:t>
            </a:r>
            <a:r>
              <a:rPr lang="uk-UA" sz="2000" dirty="0" err="1"/>
              <a:t>быстроходных</a:t>
            </a:r>
            <a:r>
              <a:rPr lang="uk-UA" sz="2000" dirty="0"/>
              <a:t> </a:t>
            </a:r>
            <a:r>
              <a:rPr lang="uk-UA" sz="2000" dirty="0" err="1"/>
              <a:t>речных</a:t>
            </a:r>
            <a:r>
              <a:rPr lang="uk-UA" sz="2000" dirty="0"/>
              <a:t> </a:t>
            </a:r>
            <a:r>
              <a:rPr lang="uk-UA" sz="2000" dirty="0" err="1"/>
              <a:t>судов</a:t>
            </a:r>
            <a:r>
              <a:rPr lang="uk-UA" sz="2000" dirty="0"/>
              <a:t>, в </a:t>
            </a:r>
            <a:r>
              <a:rPr lang="uk-UA" sz="2000" dirty="0" err="1"/>
              <a:t>Киеве</a:t>
            </a:r>
            <a:r>
              <a:rPr lang="uk-UA" sz="2000" dirty="0"/>
              <a:t> и </a:t>
            </a:r>
            <a:r>
              <a:rPr lang="uk-UA" sz="2000" dirty="0" err="1"/>
              <a:t>Николаеве</a:t>
            </a:r>
            <a:r>
              <a:rPr lang="uk-UA" sz="2000" dirty="0"/>
              <a:t> </a:t>
            </a:r>
            <a:r>
              <a:rPr lang="uk-UA" sz="2000" dirty="0" err="1"/>
              <a:t>работают</a:t>
            </a:r>
            <a:r>
              <a:rPr lang="uk-UA" sz="2000" dirty="0"/>
              <a:t> </a:t>
            </a:r>
            <a:r>
              <a:rPr lang="uk-UA" sz="2000" dirty="0" err="1"/>
              <a:t>прогулочные</a:t>
            </a:r>
            <a:r>
              <a:rPr lang="uk-UA" sz="2000" dirty="0"/>
              <a:t> </a:t>
            </a:r>
            <a:r>
              <a:rPr lang="uk-UA" sz="2000" dirty="0" err="1"/>
              <a:t>речные</a:t>
            </a:r>
            <a:r>
              <a:rPr lang="uk-UA" sz="2000" dirty="0"/>
              <a:t> </a:t>
            </a:r>
            <a:r>
              <a:rPr lang="uk-UA" sz="2000" dirty="0" err="1"/>
              <a:t>суда</a:t>
            </a:r>
            <a:r>
              <a:rPr lang="uk-UA" sz="2000" dirty="0"/>
              <a:t>, в </a:t>
            </a:r>
            <a:r>
              <a:rPr lang="uk-UA" sz="2000" dirty="0" err="1"/>
              <a:t>Одессе</a:t>
            </a:r>
            <a:r>
              <a:rPr lang="uk-UA" sz="2000" dirty="0"/>
              <a:t> — </a:t>
            </a:r>
            <a:r>
              <a:rPr lang="uk-UA" sz="2000" dirty="0" err="1"/>
              <a:t> прогулочны</a:t>
            </a:r>
            <a:r>
              <a:rPr lang="uk-UA" sz="2000" dirty="0"/>
              <a:t>е </a:t>
            </a:r>
            <a:r>
              <a:rPr lang="uk-UA" sz="2000" dirty="0" smtClean="0"/>
              <a:t>река-море.</a:t>
            </a:r>
            <a:endParaRPr lang="ru-RU" sz="2000" dirty="0"/>
          </a:p>
          <a:p>
            <a:pPr>
              <a:lnSpc>
                <a:spcPct val="150000"/>
              </a:lnSpc>
            </a:pPr>
            <a:endParaRPr lang="uk-UA" sz="2000" dirty="0" smtClean="0"/>
          </a:p>
          <a:p>
            <a:pPr>
              <a:lnSpc>
                <a:spcPct val="150000"/>
              </a:lnSpc>
            </a:pPr>
            <a:endParaRPr lang="uk-UA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" y="827315"/>
            <a:ext cx="11419114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1" y="326284"/>
            <a:ext cx="4691743" cy="61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642257" y="827315"/>
            <a:ext cx="11092543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9729" y="289797"/>
            <a:ext cx="11092543" cy="338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prstClr val="black"/>
                </a:solidFill>
              </a:rPr>
              <a:t>Круизное пассажирское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судно река-море плавания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проекта </a:t>
            </a:r>
            <a:r>
              <a:rPr lang="en-US" sz="2000" b="1" dirty="0" smtClean="0">
                <a:solidFill>
                  <a:prstClr val="black"/>
                </a:solidFill>
              </a:rPr>
              <a:t>PV09</a:t>
            </a:r>
            <a:r>
              <a:rPr lang="ru-RU" sz="2000" b="1" dirty="0" smtClean="0">
                <a:solidFill>
                  <a:prstClr val="black"/>
                </a:solidFill>
              </a:rPr>
              <a:t> с осадкой по КВЛ 1,80 м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4" descr="D:\Славик\Презентации\Постнова\PV09\21435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947" y="1112755"/>
            <a:ext cx="5558497" cy="28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72" b="12973"/>
          <a:stretch/>
        </p:blipFill>
        <p:spPr>
          <a:xfrm>
            <a:off x="6052087" y="1112755"/>
            <a:ext cx="5933587" cy="28225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8" y="4132655"/>
            <a:ext cx="4117456" cy="2544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535" y="4134444"/>
            <a:ext cx="4185139" cy="2553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476" y="4132655"/>
            <a:ext cx="3115221" cy="2544408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96947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073515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642257" y="827315"/>
            <a:ext cx="11092543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9729" y="289797"/>
            <a:ext cx="11092543" cy="338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prstClr val="black"/>
                </a:solidFill>
              </a:rPr>
              <a:t>Круизное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судно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 река-море </a:t>
            </a:r>
            <a:r>
              <a:rPr lang="ru-RU" sz="2000" b="1" dirty="0" smtClean="0">
                <a:solidFill>
                  <a:prstClr val="black"/>
                </a:solidFill>
              </a:rPr>
              <a:t>плавания проекта </a:t>
            </a:r>
            <a:r>
              <a:rPr lang="en-US" sz="2000" b="1" dirty="0" smtClean="0">
                <a:solidFill>
                  <a:prstClr val="black"/>
                </a:solidFill>
              </a:rPr>
              <a:t>PV</a:t>
            </a:r>
            <a:r>
              <a:rPr lang="ru-RU" sz="2000" b="1" dirty="0" smtClean="0">
                <a:solidFill>
                  <a:prstClr val="black"/>
                </a:solidFill>
              </a:rPr>
              <a:t>11</a:t>
            </a:r>
            <a:r>
              <a:rPr lang="en-US" sz="2000" b="1" dirty="0" smtClean="0">
                <a:solidFill>
                  <a:prstClr val="black"/>
                </a:solidFill>
              </a:rPr>
              <a:t>M</a:t>
            </a:r>
            <a:r>
              <a:rPr lang="ru-RU" sz="2000" b="1" dirty="0" smtClean="0">
                <a:solidFill>
                  <a:prstClr val="black"/>
                </a:solidFill>
              </a:rPr>
              <a:t> на 154 пассажира с осадкой по КВЛ 1,60 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96947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smtClean="0">
                <a:solidFill>
                  <a:schemeClr val="bg1"/>
                </a:solidFill>
              </a:rPr>
              <a:t>© </a:t>
            </a:r>
            <a:r>
              <a:rPr lang="ru-RU" sz="800" b="1" i="1" smtClean="0">
                <a:solidFill>
                  <a:schemeClr val="bg1"/>
                </a:solidFill>
              </a:rPr>
              <a:t>Александр Конов</a:t>
            </a:r>
            <a:endParaRPr lang="ru-RU" sz="800" b="1" i="1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073515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smtClean="0">
                <a:solidFill>
                  <a:schemeClr val="bg1"/>
                </a:solidFill>
              </a:rPr>
              <a:t>© </a:t>
            </a:r>
            <a:r>
              <a:rPr lang="ru-RU" sz="800" b="1" i="1" smtClean="0">
                <a:solidFill>
                  <a:schemeClr val="bg1"/>
                </a:solidFill>
              </a:rPr>
              <a:t>Александр Конов</a:t>
            </a:r>
            <a:endParaRPr lang="ru-RU" sz="800" b="1" i="1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83" y="998966"/>
            <a:ext cx="5760000" cy="24066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01" y="3259238"/>
            <a:ext cx="5760000" cy="2065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823" y="5445875"/>
            <a:ext cx="9026468" cy="1252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528" y="1015620"/>
            <a:ext cx="5760000" cy="2489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7611" y="3343711"/>
            <a:ext cx="5760000" cy="19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642257" y="827315"/>
            <a:ext cx="11092543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>
              <a:solidFill>
                <a:prstClr val="black"/>
              </a:solidFill>
            </a:endParaRP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9729" y="289797"/>
            <a:ext cx="11092543" cy="338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prstClr val="black"/>
                </a:solidFill>
              </a:rPr>
              <a:t>Пассажирское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судно местных линий на 100 пассажиров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проекта </a:t>
            </a:r>
            <a:r>
              <a:rPr lang="en-US" sz="2000" b="1" dirty="0" smtClean="0">
                <a:solidFill>
                  <a:prstClr val="black"/>
                </a:solidFill>
              </a:rPr>
              <a:t>PV</a:t>
            </a:r>
            <a:r>
              <a:rPr lang="ru-RU" sz="2000" b="1" dirty="0" smtClean="0">
                <a:solidFill>
                  <a:prstClr val="black"/>
                </a:solidFill>
              </a:rPr>
              <a:t>1</a:t>
            </a:r>
            <a:r>
              <a:rPr lang="en-US" sz="2000" b="1" dirty="0" smtClean="0">
                <a:solidFill>
                  <a:prstClr val="black"/>
                </a:solidFill>
              </a:rPr>
              <a:t>4MT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96947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smtClean="0">
                <a:solidFill>
                  <a:schemeClr val="bg1"/>
                </a:solidFill>
              </a:rPr>
              <a:t>© </a:t>
            </a:r>
            <a:r>
              <a:rPr lang="ru-RU" sz="800" b="1" i="1" smtClean="0">
                <a:solidFill>
                  <a:schemeClr val="bg1"/>
                </a:solidFill>
              </a:rPr>
              <a:t>Александр Конов</a:t>
            </a:r>
            <a:endParaRPr lang="ru-RU" sz="800" b="1" i="1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073515" y="3704452"/>
            <a:ext cx="1104803" cy="156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i="1" smtClean="0">
                <a:solidFill>
                  <a:schemeClr val="bg1"/>
                </a:solidFill>
              </a:rPr>
              <a:t>© </a:t>
            </a:r>
            <a:r>
              <a:rPr lang="ru-RU" sz="800" b="1" i="1" smtClean="0">
                <a:solidFill>
                  <a:schemeClr val="bg1"/>
                </a:solidFill>
              </a:rPr>
              <a:t>Александр Конов</a:t>
            </a:r>
            <a:endParaRPr lang="ru-RU" sz="800" b="1" i="1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222" y="548640"/>
            <a:ext cx="5760000" cy="36301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26" y="3837764"/>
            <a:ext cx="5760000" cy="28985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30" y="4511706"/>
            <a:ext cx="5760000" cy="20400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1835" y="988083"/>
            <a:ext cx="5760000" cy="34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064" y="1732563"/>
            <a:ext cx="111402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/>
              <a:t>Регуляторная политика в </a:t>
            </a:r>
            <a:r>
              <a:rPr lang="ru-RU" sz="2000" b="1" i="1" smtClean="0"/>
              <a:t>области судостроения</a:t>
            </a:r>
            <a:endParaRPr lang="ru-RU" sz="2000" b="1" i="1" dirty="0" smtClean="0"/>
          </a:p>
          <a:p>
            <a:pPr algn="just">
              <a:lnSpc>
                <a:spcPct val="150000"/>
              </a:lnSpc>
            </a:pPr>
            <a:r>
              <a:rPr lang="ru-RU" sz="2000" dirty="0"/>
              <a:t>З</a:t>
            </a:r>
            <a:r>
              <a:rPr lang="ru-RU" sz="2000" dirty="0" smtClean="0"/>
              <a:t>а последнее время, вселяет оптимизм результаты сотрудничества Ассоциации «</a:t>
            </a:r>
            <a:r>
              <a:rPr lang="ru-RU" sz="2000" dirty="0" err="1" smtClean="0"/>
              <a:t>Укрсудпром</a:t>
            </a:r>
            <a:r>
              <a:rPr lang="ru-RU" sz="2000" dirty="0" smtClean="0"/>
              <a:t>» с государственными органами, в частности, с Министерством Инфраструктуры Украины, Комитетами ВРУ, а именно:    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2000" dirty="0" smtClean="0"/>
              <a:t>Морская доктрина </a:t>
            </a:r>
            <a:r>
              <a:rPr lang="ru-RU" sz="2000" dirty="0"/>
              <a:t>Украины до 2035 </a:t>
            </a:r>
            <a:r>
              <a:rPr lang="ru-RU" sz="2000" dirty="0" smtClean="0"/>
              <a:t>года  утверждена Постановлением КМУ (2018 год)</a:t>
            </a:r>
            <a:endParaRPr lang="ru-RU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Принят Закон  Украины «Об </a:t>
            </a:r>
            <a:r>
              <a:rPr lang="ru-RU" sz="2000" dirty="0"/>
              <a:t>обеспечении масштабной экспансии экспорта товаров (работ, услуг) украинского происхождения путем страхования, гарантирования и удешевление кредитования </a:t>
            </a:r>
            <a:r>
              <a:rPr lang="ru-RU" sz="2000" dirty="0" smtClean="0"/>
              <a:t>экспорта» </a:t>
            </a:r>
            <a:r>
              <a:rPr lang="ru-RU" sz="2000" dirty="0"/>
              <a:t>(</a:t>
            </a:r>
            <a:r>
              <a:rPr lang="ru-RU" sz="2000" dirty="0" smtClean="0"/>
              <a:t>2016 </a:t>
            </a:r>
            <a:r>
              <a:rPr lang="ru-RU" sz="2000" dirty="0"/>
              <a:t>год)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2000" dirty="0"/>
              <a:t> Принят </a:t>
            </a:r>
            <a:r>
              <a:rPr lang="ru-RU" sz="2000" dirty="0" smtClean="0"/>
              <a:t>Закон </a:t>
            </a:r>
            <a:r>
              <a:rPr lang="ru-RU" sz="2000" dirty="0"/>
              <a:t>Украины «О внесении изменений в Таможенный кодекс Украины относительно   сохранения и развития отечественной судостроительной промышленности</a:t>
            </a:r>
            <a:r>
              <a:rPr lang="uk-UA" sz="2000" dirty="0" smtClean="0"/>
              <a:t>» (2018 год)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74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731520" y="1627633"/>
            <a:ext cx="10369296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err="1" smtClean="0"/>
              <a:t>Развитие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судостроения</a:t>
            </a:r>
            <a:r>
              <a:rPr lang="uk-UA" sz="2000" dirty="0" smtClean="0"/>
              <a:t> </a:t>
            </a:r>
            <a:r>
              <a:rPr lang="uk-UA" sz="2000" dirty="0" err="1"/>
              <a:t>Украины</a:t>
            </a:r>
            <a:r>
              <a:rPr lang="uk-UA" sz="2000" dirty="0"/>
              <a:t> </a:t>
            </a:r>
            <a:r>
              <a:rPr lang="uk-UA" sz="2000" dirty="0" err="1"/>
              <a:t>возможно</a:t>
            </a:r>
            <a:r>
              <a:rPr lang="uk-UA" sz="2000" dirty="0"/>
              <a:t> </a:t>
            </a:r>
            <a:r>
              <a:rPr lang="uk-UA" sz="2000" dirty="0" err="1"/>
              <a:t>лишь</a:t>
            </a:r>
            <a:r>
              <a:rPr lang="uk-UA" sz="2000" dirty="0"/>
              <a:t> при </a:t>
            </a:r>
            <a:r>
              <a:rPr lang="uk-UA" sz="2000" dirty="0" err="1"/>
              <a:t>условии</a:t>
            </a:r>
            <a:r>
              <a:rPr lang="uk-UA" sz="2000" dirty="0"/>
              <a:t> </a:t>
            </a:r>
            <a:r>
              <a:rPr lang="uk-UA" sz="2000" dirty="0" err="1"/>
              <a:t>быстрого</a:t>
            </a:r>
            <a:r>
              <a:rPr lang="uk-UA" sz="2000" dirty="0"/>
              <a:t> роста </a:t>
            </a:r>
            <a:r>
              <a:rPr lang="uk-UA" sz="2000" dirty="0" err="1"/>
              <a:t>украинского</a:t>
            </a:r>
            <a:r>
              <a:rPr lang="uk-UA" sz="2000" dirty="0"/>
              <a:t> торгового </a:t>
            </a:r>
            <a:r>
              <a:rPr lang="uk-UA" sz="2000" dirty="0" err="1" smtClean="0"/>
              <a:t>флота</a:t>
            </a:r>
            <a:r>
              <a:rPr lang="uk-UA" sz="2000" dirty="0" smtClean="0"/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В </a:t>
            </a:r>
            <a:r>
              <a:rPr lang="uk-UA" sz="2000" dirty="0" err="1" smtClean="0"/>
              <a:t>настоящее</a:t>
            </a:r>
            <a:r>
              <a:rPr lang="uk-UA" sz="2000" dirty="0" smtClean="0"/>
              <a:t> </a:t>
            </a:r>
            <a:r>
              <a:rPr lang="uk-UA" sz="2000" dirty="0" err="1" smtClean="0"/>
              <a:t>время</a:t>
            </a:r>
            <a:r>
              <a:rPr lang="uk-UA" sz="2000" dirty="0" smtClean="0"/>
              <a:t> торговий флот </a:t>
            </a:r>
            <a:r>
              <a:rPr lang="uk-UA" sz="2000" dirty="0" err="1" smtClean="0"/>
              <a:t>развивается</a:t>
            </a:r>
            <a:r>
              <a:rPr lang="uk-UA" sz="2000" dirty="0" smtClean="0"/>
              <a:t> </a:t>
            </a:r>
            <a:r>
              <a:rPr lang="uk-UA" sz="2000" dirty="0" err="1" smtClean="0"/>
              <a:t>крайне</a:t>
            </a:r>
            <a:r>
              <a:rPr lang="uk-UA" sz="2000" dirty="0" smtClean="0"/>
              <a:t> </a:t>
            </a:r>
            <a:r>
              <a:rPr lang="uk-UA" sz="2000" dirty="0" err="1" smtClean="0"/>
              <a:t>медленно</a:t>
            </a:r>
            <a:r>
              <a:rPr lang="uk-UA" sz="2000" dirty="0" smtClean="0"/>
              <a:t>, его </a:t>
            </a:r>
            <a:r>
              <a:rPr lang="uk-UA" sz="2000" dirty="0" err="1" smtClean="0"/>
              <a:t>рост</a:t>
            </a:r>
            <a:r>
              <a:rPr lang="uk-UA" sz="2000" dirty="0" smtClean="0"/>
              <a:t> </a:t>
            </a:r>
            <a:r>
              <a:rPr lang="uk-UA" sz="2000" dirty="0" err="1" smtClean="0"/>
              <a:t>зависит</a:t>
            </a:r>
            <a:r>
              <a:rPr lang="uk-UA" sz="2000" dirty="0" smtClean="0"/>
              <a:t> от </a:t>
            </a:r>
            <a:r>
              <a:rPr lang="uk-UA" sz="2000" dirty="0" err="1" smtClean="0"/>
              <a:t>улучшения</a:t>
            </a:r>
            <a:r>
              <a:rPr lang="uk-UA" sz="2000" dirty="0" smtClean="0"/>
              <a:t> </a:t>
            </a:r>
            <a:r>
              <a:rPr lang="uk-UA" sz="2000" dirty="0" err="1" smtClean="0"/>
              <a:t>условий</a:t>
            </a:r>
            <a:r>
              <a:rPr lang="uk-UA" sz="2000" dirty="0" smtClean="0"/>
              <a:t> </a:t>
            </a:r>
            <a:r>
              <a:rPr lang="uk-UA" sz="2000" dirty="0" err="1" smtClean="0"/>
              <a:t>речного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судоходства</a:t>
            </a:r>
            <a:endParaRPr lang="uk-UA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err="1" smtClean="0"/>
              <a:t>Возобновление</a:t>
            </a:r>
            <a:r>
              <a:rPr lang="uk-UA" sz="2000" dirty="0" smtClean="0"/>
              <a:t> </a:t>
            </a:r>
            <a:r>
              <a:rPr lang="uk-UA" sz="2000" dirty="0" err="1" smtClean="0"/>
              <a:t>пассажирских</a:t>
            </a:r>
            <a:r>
              <a:rPr lang="uk-UA" sz="2000" dirty="0" smtClean="0"/>
              <a:t> и </a:t>
            </a:r>
            <a:r>
              <a:rPr lang="uk-UA" sz="2000" dirty="0" err="1" smtClean="0"/>
              <a:t>грузовых</a:t>
            </a:r>
            <a:r>
              <a:rPr lang="uk-UA" sz="2000" dirty="0" smtClean="0"/>
              <a:t> перевозок по </a:t>
            </a:r>
            <a:r>
              <a:rPr lang="uk-UA" sz="2000" dirty="0" err="1" smtClean="0"/>
              <a:t>Днепру</a:t>
            </a:r>
            <a:r>
              <a:rPr lang="uk-UA" sz="2000" dirty="0" smtClean="0"/>
              <a:t>, </a:t>
            </a:r>
            <a:r>
              <a:rPr lang="uk-UA" sz="2000" dirty="0" err="1" smtClean="0"/>
              <a:t>Припяти</a:t>
            </a:r>
            <a:r>
              <a:rPr lang="uk-UA" sz="2000" dirty="0" smtClean="0"/>
              <a:t> </a:t>
            </a:r>
            <a:r>
              <a:rPr lang="uk-UA" sz="2000" dirty="0" err="1" smtClean="0"/>
              <a:t>даст</a:t>
            </a:r>
            <a:r>
              <a:rPr lang="uk-UA" sz="2000" dirty="0" smtClean="0"/>
              <a:t> </a:t>
            </a:r>
            <a:r>
              <a:rPr lang="uk-UA" sz="2000" dirty="0" err="1" smtClean="0"/>
              <a:t>толчок</a:t>
            </a:r>
            <a:r>
              <a:rPr lang="uk-UA" sz="2000" dirty="0" smtClean="0"/>
              <a:t> </a:t>
            </a:r>
            <a:r>
              <a:rPr lang="uk-UA" sz="2000" dirty="0" err="1" smtClean="0"/>
              <a:t>развитию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судостроения</a:t>
            </a:r>
            <a:r>
              <a:rPr lang="uk-UA" sz="2000" dirty="0" smtClean="0"/>
              <a:t> на </a:t>
            </a:r>
            <a:r>
              <a:rPr lang="uk-UA" sz="2000" dirty="0" err="1" smtClean="0"/>
              <a:t>отечественных</a:t>
            </a:r>
            <a:r>
              <a:rPr lang="uk-UA" sz="2000" dirty="0" smtClean="0"/>
              <a:t> </a:t>
            </a:r>
            <a:r>
              <a:rPr lang="uk-UA" sz="2000" dirty="0" err="1" smtClean="0"/>
              <a:t>предприятиях</a:t>
            </a:r>
            <a:endParaRPr lang="uk-UA" sz="2000" dirty="0" smtClean="0"/>
          </a:p>
          <a:p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6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0828" y="697418"/>
            <a:ext cx="11140226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uk-UA" sz="2000" dirty="0"/>
              <a:t>Для </a:t>
            </a:r>
            <a:r>
              <a:rPr lang="uk-UA" sz="2000" dirty="0" err="1"/>
              <a:t>создания</a:t>
            </a:r>
            <a:r>
              <a:rPr lang="uk-UA" sz="2000" dirty="0"/>
              <a:t> </a:t>
            </a:r>
            <a:r>
              <a:rPr lang="uk-UA" sz="2000" dirty="0" err="1"/>
              <a:t>условий</a:t>
            </a:r>
            <a:r>
              <a:rPr lang="uk-UA" sz="2000" dirty="0"/>
              <a:t> с </a:t>
            </a:r>
            <a:r>
              <a:rPr lang="uk-UA" sz="2000" dirty="0" err="1"/>
              <a:t>целью</a:t>
            </a:r>
            <a:r>
              <a:rPr lang="uk-UA" sz="2000" dirty="0"/>
              <a:t> </a:t>
            </a:r>
            <a:r>
              <a:rPr lang="uk-UA" sz="2000" dirty="0" err="1"/>
              <a:t>привлечения</a:t>
            </a:r>
            <a:r>
              <a:rPr lang="uk-UA" sz="2000" dirty="0"/>
              <a:t> </a:t>
            </a:r>
            <a:r>
              <a:rPr lang="uk-UA" sz="2000" dirty="0" err="1"/>
              <a:t>инвестиций</a:t>
            </a:r>
            <a:r>
              <a:rPr lang="uk-UA" sz="2000" dirty="0"/>
              <a:t>, </a:t>
            </a:r>
            <a:r>
              <a:rPr lang="uk-UA" sz="2000" dirty="0" err="1"/>
              <a:t>увеличения</a:t>
            </a:r>
            <a:r>
              <a:rPr lang="uk-UA" sz="2000" dirty="0"/>
              <a:t> </a:t>
            </a:r>
            <a:r>
              <a:rPr lang="uk-UA" sz="2000" dirty="0" err="1"/>
              <a:t>объемов</a:t>
            </a:r>
            <a:r>
              <a:rPr lang="uk-UA" sz="2000" dirty="0"/>
              <a:t> </a:t>
            </a:r>
            <a:r>
              <a:rPr lang="uk-UA" sz="2000" dirty="0" err="1"/>
              <a:t>производства</a:t>
            </a:r>
            <a:r>
              <a:rPr lang="uk-UA" sz="2000" dirty="0"/>
              <a:t> </a:t>
            </a:r>
            <a:r>
              <a:rPr lang="uk-UA" sz="2000" dirty="0" err="1"/>
              <a:t>судостроительной</a:t>
            </a:r>
            <a:r>
              <a:rPr lang="uk-UA" sz="2000" dirty="0"/>
              <a:t> </a:t>
            </a:r>
            <a:r>
              <a:rPr lang="uk-UA" sz="2000" dirty="0" err="1"/>
              <a:t>продукции</a:t>
            </a:r>
            <a:r>
              <a:rPr lang="uk-UA" sz="2000" dirty="0"/>
              <a:t> </a:t>
            </a:r>
            <a:r>
              <a:rPr lang="uk-UA" sz="2000" dirty="0" err="1"/>
              <a:t>Ассоциация</a:t>
            </a:r>
            <a:r>
              <a:rPr lang="uk-UA" sz="2000" dirty="0"/>
              <a:t> «</a:t>
            </a:r>
            <a:r>
              <a:rPr lang="uk-UA" sz="2000" dirty="0" err="1"/>
              <a:t>Укрсудпром</a:t>
            </a:r>
            <a:r>
              <a:rPr lang="uk-UA" sz="2000" dirty="0"/>
              <a:t>» </a:t>
            </a:r>
            <a:r>
              <a:rPr lang="uk-UA" sz="2000" dirty="0" err="1"/>
              <a:t>подготовила</a:t>
            </a:r>
            <a:r>
              <a:rPr lang="uk-UA" sz="2000" dirty="0"/>
              <a:t> проект </a:t>
            </a:r>
            <a:r>
              <a:rPr lang="uk-UA" sz="2000" dirty="0" err="1"/>
              <a:t>Закона</a:t>
            </a:r>
            <a:r>
              <a:rPr lang="uk-UA" sz="2000" dirty="0"/>
              <a:t> </a:t>
            </a:r>
            <a:r>
              <a:rPr lang="uk-UA" sz="2000" dirty="0" err="1"/>
              <a:t>Украины</a:t>
            </a:r>
            <a:r>
              <a:rPr lang="uk-UA" sz="2000" dirty="0"/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uk-UA" sz="2000" dirty="0"/>
              <a:t>«О </a:t>
            </a:r>
            <a:r>
              <a:rPr lang="uk-UA" sz="2000" dirty="0" err="1"/>
              <a:t>государственной</a:t>
            </a:r>
            <a:r>
              <a:rPr lang="uk-UA" sz="2000" dirty="0"/>
              <a:t> </a:t>
            </a:r>
            <a:r>
              <a:rPr lang="uk-UA" sz="2000" dirty="0" err="1"/>
              <a:t>поддержке</a:t>
            </a:r>
            <a:r>
              <a:rPr lang="uk-UA" sz="2000" dirty="0"/>
              <a:t> </a:t>
            </a:r>
            <a:r>
              <a:rPr lang="uk-UA" sz="2000" dirty="0" err="1"/>
              <a:t>судостроения</a:t>
            </a:r>
            <a:r>
              <a:rPr lang="uk-UA" sz="2000" dirty="0"/>
              <a:t> </a:t>
            </a:r>
            <a:r>
              <a:rPr lang="uk-UA" sz="2000" dirty="0" err="1"/>
              <a:t>Украины</a:t>
            </a:r>
            <a:r>
              <a:rPr lang="uk-UA" sz="2000" dirty="0"/>
              <a:t> </a:t>
            </a:r>
            <a:r>
              <a:rPr lang="uk-UA" sz="2000" dirty="0" err="1"/>
              <a:t>путем</a:t>
            </a:r>
            <a:r>
              <a:rPr lang="uk-UA" sz="2000" dirty="0"/>
              <a:t> </a:t>
            </a:r>
            <a:r>
              <a:rPr lang="uk-UA" sz="2000" dirty="0" err="1"/>
              <a:t>внедрения</a:t>
            </a:r>
            <a:r>
              <a:rPr lang="uk-UA" sz="2000" dirty="0"/>
              <a:t> </a:t>
            </a:r>
            <a:r>
              <a:rPr lang="uk-UA" sz="2000" dirty="0" err="1"/>
              <a:t>специальных</a:t>
            </a:r>
            <a:r>
              <a:rPr lang="uk-UA" sz="2000" dirty="0"/>
              <a:t> </a:t>
            </a:r>
            <a:r>
              <a:rPr lang="uk-UA" sz="2000" dirty="0" err="1"/>
              <a:t>условий</a:t>
            </a:r>
            <a:r>
              <a:rPr lang="uk-UA" sz="2000" dirty="0"/>
              <a:t> </a:t>
            </a:r>
            <a:r>
              <a:rPr lang="uk-UA" sz="2000" dirty="0" err="1"/>
              <a:t>регулирования</a:t>
            </a:r>
            <a:r>
              <a:rPr lang="uk-UA" sz="2000" dirty="0"/>
              <a:t>» и направила </a:t>
            </a:r>
            <a:r>
              <a:rPr lang="uk-UA" sz="2000" dirty="0" err="1"/>
              <a:t>его</a:t>
            </a:r>
            <a:r>
              <a:rPr lang="uk-UA" sz="2000" dirty="0"/>
              <a:t> на </a:t>
            </a:r>
            <a:r>
              <a:rPr lang="uk-UA" sz="2000" dirty="0" err="1"/>
              <a:t>рассмотрение</a:t>
            </a:r>
            <a:r>
              <a:rPr lang="uk-UA" sz="2000" dirty="0"/>
              <a:t> в КМУ и </a:t>
            </a:r>
            <a:r>
              <a:rPr lang="uk-UA" sz="2000" dirty="0" err="1"/>
              <a:t>Комитет</a:t>
            </a:r>
            <a:r>
              <a:rPr lang="uk-UA" sz="2000" dirty="0"/>
              <a:t> по </a:t>
            </a:r>
            <a:r>
              <a:rPr lang="uk-UA" sz="2000" dirty="0" err="1"/>
              <a:t>вопросам</a:t>
            </a:r>
            <a:r>
              <a:rPr lang="uk-UA" sz="2000" dirty="0"/>
              <a:t> </a:t>
            </a:r>
            <a:r>
              <a:rPr lang="uk-UA" sz="2000" dirty="0" err="1"/>
              <a:t>экономического</a:t>
            </a:r>
            <a:r>
              <a:rPr lang="uk-UA" sz="2000" dirty="0"/>
              <a:t> </a:t>
            </a:r>
            <a:r>
              <a:rPr lang="uk-UA" sz="2000" dirty="0" err="1"/>
              <a:t>развития</a:t>
            </a:r>
            <a:r>
              <a:rPr lang="uk-UA" sz="2000" dirty="0"/>
              <a:t> ВРУ.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000" dirty="0"/>
              <a:t>Реализация Закона даст возможность </a:t>
            </a:r>
            <a:r>
              <a:rPr lang="ru-RU" sz="2000" dirty="0" smtClean="0"/>
              <a:t>привлечь инвесторов, что позволит через</a:t>
            </a:r>
            <a:r>
              <a:rPr lang="uk-UA" sz="2000" dirty="0" smtClean="0"/>
              <a:t> </a:t>
            </a:r>
            <a:r>
              <a:rPr lang="uk-UA" sz="2000" dirty="0"/>
              <a:t>3-5 лет достигнуть таких </a:t>
            </a:r>
            <a:r>
              <a:rPr lang="uk-UA" sz="2000" dirty="0" err="1"/>
              <a:t>ежегодных</a:t>
            </a:r>
            <a:r>
              <a:rPr lang="uk-UA" sz="2000" dirty="0"/>
              <a:t> </a:t>
            </a:r>
            <a:r>
              <a:rPr lang="uk-UA" sz="2000" dirty="0" err="1"/>
              <a:t>результатов</a:t>
            </a:r>
            <a:r>
              <a:rPr lang="uk-UA" sz="2000" dirty="0"/>
              <a:t>:</a:t>
            </a:r>
            <a:endParaRPr lang="ru-RU" sz="2000" dirty="0"/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 err="1"/>
              <a:t>Объем</a:t>
            </a:r>
            <a:r>
              <a:rPr lang="uk-UA" sz="2000" dirty="0"/>
              <a:t> </a:t>
            </a:r>
            <a:r>
              <a:rPr lang="uk-UA" sz="2000" dirty="0" err="1"/>
              <a:t>реализации</a:t>
            </a:r>
            <a:r>
              <a:rPr lang="uk-UA" sz="2000" dirty="0"/>
              <a:t> </a:t>
            </a:r>
            <a:r>
              <a:rPr lang="uk-UA" sz="2000" dirty="0" err="1"/>
              <a:t>продукции</a:t>
            </a:r>
            <a:r>
              <a:rPr lang="uk-UA" sz="2000" dirty="0"/>
              <a:t> </a:t>
            </a:r>
            <a:r>
              <a:rPr lang="uk-UA" sz="2000" dirty="0" err="1"/>
              <a:t>возрастет</a:t>
            </a:r>
            <a:r>
              <a:rPr lang="uk-UA" sz="2000" dirty="0"/>
              <a:t> до 16 — 20 </a:t>
            </a:r>
            <a:r>
              <a:rPr lang="uk-UA" sz="2000" dirty="0" smtClean="0"/>
              <a:t>млрд. </a:t>
            </a:r>
            <a:r>
              <a:rPr lang="uk-UA" sz="2000" dirty="0"/>
              <a:t>грн.</a:t>
            </a:r>
            <a:endParaRPr lang="ru-RU" sz="2000" dirty="0"/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 err="1"/>
              <a:t>Строительство</a:t>
            </a:r>
            <a:r>
              <a:rPr lang="uk-UA" sz="2000" dirty="0"/>
              <a:t> на </a:t>
            </a:r>
            <a:r>
              <a:rPr lang="uk-UA" sz="2000" dirty="0" err="1"/>
              <a:t>экспорт</a:t>
            </a:r>
            <a:r>
              <a:rPr lang="uk-UA" sz="2000" dirty="0"/>
              <a:t> и </a:t>
            </a:r>
            <a:r>
              <a:rPr lang="uk-UA" sz="2000" dirty="0" err="1"/>
              <a:t>внутренний</a:t>
            </a:r>
            <a:r>
              <a:rPr lang="uk-UA" sz="2000" dirty="0"/>
              <a:t> </a:t>
            </a:r>
            <a:r>
              <a:rPr lang="uk-UA" sz="2000" dirty="0" err="1"/>
              <a:t>рынок</a:t>
            </a:r>
            <a:r>
              <a:rPr lang="uk-UA" sz="2000" dirty="0"/>
              <a:t> 20-30 </a:t>
            </a:r>
            <a:r>
              <a:rPr lang="uk-UA" sz="2000" dirty="0" err="1"/>
              <a:t>судов</a:t>
            </a:r>
            <a:r>
              <a:rPr lang="uk-UA" sz="2000" dirty="0"/>
              <a:t> </a:t>
            </a:r>
            <a:r>
              <a:rPr lang="uk-UA" sz="2000" dirty="0" err="1"/>
              <a:t>класса</a:t>
            </a:r>
            <a:r>
              <a:rPr lang="uk-UA" sz="2000" dirty="0"/>
              <a:t> «</a:t>
            </a:r>
            <a:r>
              <a:rPr lang="uk-UA" sz="2000" dirty="0" err="1"/>
              <a:t>Днепр-макс</a:t>
            </a:r>
            <a:r>
              <a:rPr lang="uk-UA" sz="2000" dirty="0"/>
              <a:t>»</a:t>
            </a:r>
            <a:endParaRPr lang="ru-RU" sz="2000" dirty="0"/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 err="1"/>
              <a:t>Численность</a:t>
            </a:r>
            <a:r>
              <a:rPr lang="uk-UA" sz="2000" dirty="0"/>
              <a:t> </a:t>
            </a:r>
            <a:r>
              <a:rPr lang="uk-UA" sz="2000" dirty="0" err="1"/>
              <a:t>занятых</a:t>
            </a:r>
            <a:r>
              <a:rPr lang="uk-UA" sz="2000" dirty="0"/>
              <a:t> в </a:t>
            </a:r>
            <a:r>
              <a:rPr lang="uk-UA" sz="2000" dirty="0" err="1"/>
              <a:t>судостроении</a:t>
            </a:r>
            <a:r>
              <a:rPr lang="uk-UA" sz="2000" dirty="0"/>
              <a:t>  </a:t>
            </a:r>
            <a:r>
              <a:rPr lang="uk-UA" sz="2000" dirty="0" smtClean="0"/>
              <a:t>и </a:t>
            </a:r>
            <a:r>
              <a:rPr lang="uk-UA" sz="2000" dirty="0" err="1" smtClean="0"/>
              <a:t>судовом</a:t>
            </a:r>
            <a:r>
              <a:rPr lang="uk-UA" sz="2000" dirty="0" smtClean="0"/>
              <a:t> </a:t>
            </a:r>
            <a:r>
              <a:rPr lang="uk-UA" sz="2000" dirty="0" err="1" smtClean="0"/>
              <a:t>машиностроении</a:t>
            </a:r>
            <a:r>
              <a:rPr lang="uk-UA" sz="2000" dirty="0" smtClean="0"/>
              <a:t> </a:t>
            </a:r>
            <a:r>
              <a:rPr lang="uk-UA" sz="2000" dirty="0" err="1" smtClean="0"/>
              <a:t>увеличится</a:t>
            </a:r>
            <a:r>
              <a:rPr lang="uk-UA" sz="2000" dirty="0" smtClean="0"/>
              <a:t> </a:t>
            </a:r>
            <a:r>
              <a:rPr lang="uk-UA" sz="2000" dirty="0"/>
              <a:t>до 25-30 </a:t>
            </a:r>
            <a:r>
              <a:rPr lang="uk-UA" sz="2000" dirty="0" err="1"/>
              <a:t>тыс</a:t>
            </a:r>
            <a:r>
              <a:rPr lang="uk-UA" sz="2000" dirty="0"/>
              <a:t>. </a:t>
            </a:r>
            <a:r>
              <a:rPr lang="uk-UA" sz="2000" dirty="0" err="1"/>
              <a:t>чел</a:t>
            </a:r>
            <a:r>
              <a:rPr lang="uk-UA" sz="2000" dirty="0"/>
              <a:t>.</a:t>
            </a:r>
            <a:endParaRPr lang="ru-RU" sz="2000" dirty="0"/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 err="1"/>
              <a:t> Поступлени</a:t>
            </a:r>
            <a:r>
              <a:rPr lang="uk-UA" sz="2000" dirty="0"/>
              <a:t>е в бюджеты составит 3 — 4 млрд грн.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05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" y="827315"/>
            <a:ext cx="11419114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09600" y="1088574"/>
            <a:ext cx="11092543" cy="524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uk-UA" sz="2000" b="1" dirty="0"/>
              <a:t>Для </a:t>
            </a:r>
            <a:r>
              <a:rPr lang="uk-UA" sz="2000" b="1" dirty="0" err="1"/>
              <a:t>возрождения</a:t>
            </a:r>
            <a:r>
              <a:rPr lang="uk-UA" sz="2000" b="1" dirty="0"/>
              <a:t> </a:t>
            </a:r>
            <a:r>
              <a:rPr lang="uk-UA" sz="2000" b="1" dirty="0" err="1"/>
              <a:t>судостроения</a:t>
            </a:r>
            <a:r>
              <a:rPr lang="uk-UA" sz="2000" b="1" dirty="0"/>
              <a:t> в </a:t>
            </a:r>
            <a:r>
              <a:rPr lang="uk-UA" sz="2000" b="1" dirty="0" err="1"/>
              <a:t>Украине</a:t>
            </a:r>
            <a:r>
              <a:rPr lang="uk-UA" sz="2000" b="1" dirty="0"/>
              <a:t>, </a:t>
            </a:r>
            <a:r>
              <a:rPr lang="uk-UA" sz="2000" b="1" dirty="0" err="1"/>
              <a:t>как</a:t>
            </a:r>
            <a:r>
              <a:rPr lang="uk-UA" sz="2000" b="1" dirty="0"/>
              <a:t> и для </a:t>
            </a:r>
            <a:r>
              <a:rPr lang="uk-UA" sz="2000" b="1" dirty="0" err="1"/>
              <a:t>развития</a:t>
            </a:r>
            <a:r>
              <a:rPr lang="uk-UA" sz="2000" b="1" dirty="0"/>
              <a:t> </a:t>
            </a:r>
            <a:r>
              <a:rPr lang="uk-UA" sz="2000" b="1" dirty="0" err="1"/>
              <a:t>промышленного</a:t>
            </a:r>
            <a:r>
              <a:rPr lang="uk-UA" sz="2000" b="1" dirty="0"/>
              <a:t> сектора </a:t>
            </a:r>
            <a:r>
              <a:rPr lang="uk-UA" sz="2000" b="1" dirty="0" err="1"/>
              <a:t>экономики</a:t>
            </a:r>
            <a:r>
              <a:rPr lang="uk-UA" sz="2000" b="1" dirty="0"/>
              <a:t> 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необходимо</a:t>
            </a:r>
            <a:r>
              <a:rPr lang="uk-UA" sz="2000" b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err="1"/>
              <a:t>государственное</a:t>
            </a:r>
            <a:r>
              <a:rPr lang="uk-UA" sz="2000" dirty="0"/>
              <a:t> </a:t>
            </a:r>
            <a:r>
              <a:rPr lang="uk-UA" sz="2000" dirty="0" err="1"/>
              <a:t>содействие</a:t>
            </a:r>
            <a:r>
              <a:rPr lang="uk-UA" sz="2000" dirty="0"/>
              <a:t> и </a:t>
            </a:r>
            <a:r>
              <a:rPr lang="uk-UA" sz="2000" dirty="0" err="1"/>
              <a:t>поддержка</a:t>
            </a:r>
            <a:r>
              <a:rPr lang="uk-UA" sz="2000" dirty="0"/>
              <a:t> </a:t>
            </a:r>
            <a:r>
              <a:rPr lang="uk-UA" sz="2000" dirty="0" err="1"/>
              <a:t>национального</a:t>
            </a:r>
            <a:r>
              <a:rPr lang="uk-UA" sz="2000" dirty="0"/>
              <a:t> </a:t>
            </a:r>
            <a:r>
              <a:rPr lang="uk-UA" sz="2000" dirty="0" err="1"/>
              <a:t>производителя</a:t>
            </a:r>
            <a:r>
              <a:rPr lang="uk-UA" sz="2000" dirty="0"/>
              <a:t>, </a:t>
            </a:r>
            <a:r>
              <a:rPr lang="uk-UA" sz="2000" dirty="0" err="1"/>
              <a:t>выпускающего</a:t>
            </a:r>
            <a:r>
              <a:rPr lang="uk-UA" sz="2000" dirty="0"/>
              <a:t> </a:t>
            </a:r>
            <a:r>
              <a:rPr lang="uk-UA" sz="2000" dirty="0" err="1"/>
              <a:t>высокотехнологичную</a:t>
            </a:r>
            <a:r>
              <a:rPr lang="uk-UA" sz="2000" dirty="0"/>
              <a:t> </a:t>
            </a:r>
            <a:r>
              <a:rPr lang="uk-UA" sz="2000" dirty="0" err="1" smtClean="0"/>
              <a:t>продукцию</a:t>
            </a:r>
            <a:endParaRPr lang="uk-UA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err="1"/>
              <a:t>полноценный</a:t>
            </a:r>
            <a:r>
              <a:rPr lang="uk-UA" sz="2000" dirty="0"/>
              <a:t> запуск </a:t>
            </a:r>
            <a:r>
              <a:rPr lang="uk-UA" sz="2000" dirty="0" err="1"/>
              <a:t>Экспортно</a:t>
            </a:r>
            <a:r>
              <a:rPr lang="uk-UA" sz="2000" dirty="0"/>
              <a:t>-кредитного агентства, </a:t>
            </a:r>
            <a:r>
              <a:rPr lang="uk-UA" sz="2000" dirty="0" err="1"/>
              <a:t>которое</a:t>
            </a:r>
            <a:r>
              <a:rPr lang="uk-UA" sz="2000" dirty="0"/>
              <a:t> </a:t>
            </a:r>
            <a:r>
              <a:rPr lang="uk-UA" sz="2000" dirty="0" err="1"/>
              <a:t>обеспечит</a:t>
            </a:r>
            <a:r>
              <a:rPr lang="uk-UA" sz="2000" dirty="0"/>
              <a:t> </a:t>
            </a:r>
            <a:r>
              <a:rPr lang="uk-UA" sz="2000" dirty="0" err="1"/>
              <a:t>производителям</a:t>
            </a:r>
            <a:r>
              <a:rPr lang="uk-UA" sz="2000" dirty="0"/>
              <a:t> доступ к </a:t>
            </a:r>
            <a:r>
              <a:rPr lang="uk-UA" sz="2000" dirty="0" err="1"/>
              <a:t>денежным</a:t>
            </a:r>
            <a:r>
              <a:rPr lang="uk-UA" sz="2000" dirty="0"/>
              <a:t> ресурсам по </a:t>
            </a:r>
            <a:r>
              <a:rPr lang="uk-UA" sz="2000" dirty="0" err="1"/>
              <a:t>адекватной</a:t>
            </a:r>
            <a:r>
              <a:rPr lang="uk-UA" sz="2000" dirty="0"/>
              <a:t> </a:t>
            </a:r>
            <a:r>
              <a:rPr lang="uk-UA" sz="2000" dirty="0" err="1" smtClean="0"/>
              <a:t>стоимости</a:t>
            </a:r>
            <a:endParaRPr lang="uk-UA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err="1"/>
              <a:t>дальнейшая</a:t>
            </a:r>
            <a:r>
              <a:rPr lang="uk-UA" sz="2000" dirty="0"/>
              <a:t> </a:t>
            </a:r>
            <a:r>
              <a:rPr lang="uk-UA" sz="2000" dirty="0" err="1"/>
              <a:t>либерализация</a:t>
            </a:r>
            <a:r>
              <a:rPr lang="uk-UA" sz="2000" dirty="0"/>
              <a:t> и </a:t>
            </a:r>
            <a:r>
              <a:rPr lang="uk-UA" sz="2000" dirty="0" err="1"/>
              <a:t>упрощение</a:t>
            </a:r>
            <a:r>
              <a:rPr lang="uk-UA" sz="2000" dirty="0"/>
              <a:t> </a:t>
            </a:r>
            <a:r>
              <a:rPr lang="uk-UA" sz="2000" dirty="0" err="1"/>
              <a:t>таможенных</a:t>
            </a:r>
            <a:r>
              <a:rPr lang="uk-UA" sz="2000" dirty="0"/>
              <a:t> и </a:t>
            </a:r>
            <a:r>
              <a:rPr lang="uk-UA" sz="2000" dirty="0" err="1"/>
              <a:t>фискальных</a:t>
            </a:r>
            <a:r>
              <a:rPr lang="uk-UA" sz="2000" dirty="0"/>
              <a:t> </a:t>
            </a:r>
            <a:r>
              <a:rPr lang="uk-UA" sz="2000" dirty="0" err="1"/>
              <a:t>режимов</a:t>
            </a:r>
            <a:r>
              <a:rPr lang="uk-UA" sz="2000" dirty="0"/>
              <a:t> для </a:t>
            </a:r>
            <a:r>
              <a:rPr lang="uk-UA" sz="2000" dirty="0" err="1"/>
              <a:t>предприятий</a:t>
            </a:r>
            <a:r>
              <a:rPr lang="uk-UA" sz="2000" dirty="0"/>
              <a:t> </a:t>
            </a:r>
            <a:r>
              <a:rPr lang="uk-UA" sz="2000" dirty="0" err="1"/>
              <a:t>морской</a:t>
            </a:r>
            <a:r>
              <a:rPr lang="uk-UA" sz="2000" dirty="0"/>
              <a:t> </a:t>
            </a:r>
            <a:r>
              <a:rPr lang="uk-UA" sz="2000" dirty="0" err="1"/>
              <a:t>индустрии</a:t>
            </a:r>
            <a:r>
              <a:rPr lang="uk-UA" sz="2000" dirty="0"/>
              <a:t> и </a:t>
            </a:r>
            <a:r>
              <a:rPr lang="uk-UA" sz="2000" dirty="0" err="1"/>
              <a:t>судостроения</a:t>
            </a:r>
            <a:r>
              <a:rPr lang="uk-UA" sz="2000" dirty="0"/>
              <a:t> в </a:t>
            </a:r>
            <a:r>
              <a:rPr lang="uk-UA" sz="2000" dirty="0" err="1"/>
              <a:t>частности</a:t>
            </a:r>
            <a:r>
              <a:rPr lang="uk-UA" sz="2000" dirty="0"/>
              <a:t>.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0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642257" y="827315"/>
            <a:ext cx="11092543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uk-UA" sz="2000" b="1" i="1" dirty="0" err="1">
                <a:solidFill>
                  <a:schemeClr val="accent1">
                    <a:lumMod val="50000"/>
                  </a:schemeClr>
                </a:solidFill>
              </a:rPr>
              <a:t>Возможно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1">
                    <a:lumMod val="50000"/>
                  </a:schemeClr>
                </a:solidFill>
              </a:rPr>
              <a:t>ли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быстрое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восстановление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1">
                    <a:lumMod val="50000"/>
                  </a:schemeClr>
                </a:solidFill>
              </a:rPr>
              <a:t>отечественного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1">
                    <a:lumMod val="50000"/>
                  </a:schemeClr>
                </a:solidFill>
              </a:rPr>
              <a:t>флота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uk-UA" sz="2000" b="1" i="1" dirty="0" err="1">
                <a:solidFill>
                  <a:schemeClr val="accent1">
                    <a:lumMod val="50000"/>
                  </a:schemeClr>
                </a:solidFill>
              </a:rPr>
              <a:t>украинских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b="1" i="1" dirty="0" err="1">
                <a:solidFill>
                  <a:schemeClr val="accent1">
                    <a:lumMod val="50000"/>
                  </a:schemeClr>
                </a:solidFill>
              </a:rPr>
              <a:t>верфях</a:t>
            </a:r>
            <a:r>
              <a:rPr lang="uk-UA" sz="2000" b="1" i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uk-UA" sz="2000" dirty="0" smtClean="0"/>
          </a:p>
          <a:p>
            <a:pPr algn="just">
              <a:lnSpc>
                <a:spcPct val="150000"/>
              </a:lnSpc>
            </a:pPr>
            <a:r>
              <a:rPr lang="uk-UA" sz="2000" dirty="0" err="1" smtClean="0"/>
              <a:t>Рассмотрим</a:t>
            </a:r>
            <a:r>
              <a:rPr lang="uk-UA" sz="2000" dirty="0" smtClean="0"/>
              <a:t> </a:t>
            </a:r>
            <a:r>
              <a:rPr lang="uk-UA" sz="2000" dirty="0" err="1"/>
              <a:t>современное</a:t>
            </a:r>
            <a:r>
              <a:rPr lang="uk-UA" sz="2000" dirty="0"/>
              <a:t> </a:t>
            </a:r>
            <a:r>
              <a:rPr lang="uk-UA" sz="2000" dirty="0" err="1"/>
              <a:t>состояние</a:t>
            </a:r>
            <a:r>
              <a:rPr lang="uk-UA" sz="2000" dirty="0"/>
              <a:t> </a:t>
            </a:r>
            <a:r>
              <a:rPr lang="uk-UA" sz="2000" dirty="0" err="1"/>
              <a:t>предприятий</a:t>
            </a: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uk-UA" sz="2000" dirty="0"/>
              <a:t> В </a:t>
            </a:r>
            <a:r>
              <a:rPr lang="uk-UA" sz="2000" dirty="0" err="1"/>
              <a:t>Украине</a:t>
            </a:r>
            <a:r>
              <a:rPr lang="uk-UA" sz="2000" dirty="0"/>
              <a:t> </a:t>
            </a:r>
            <a:r>
              <a:rPr lang="uk-UA" sz="2000" dirty="0" err="1" smtClean="0"/>
              <a:t>действует</a:t>
            </a:r>
            <a:r>
              <a:rPr lang="uk-UA" sz="2000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10 </a:t>
            </a:r>
            <a:r>
              <a:rPr lang="uk-UA" sz="2000" dirty="0" err="1"/>
              <a:t>крупных</a:t>
            </a:r>
            <a:r>
              <a:rPr lang="uk-UA" sz="2000" dirty="0"/>
              <a:t> </a:t>
            </a:r>
            <a:r>
              <a:rPr lang="uk-UA" sz="2000" dirty="0" err="1"/>
              <a:t>судостроительных</a:t>
            </a:r>
            <a:r>
              <a:rPr lang="uk-UA" sz="2000" dirty="0"/>
              <a:t> и 5 </a:t>
            </a:r>
            <a:r>
              <a:rPr lang="uk-UA" sz="2000" dirty="0" err="1"/>
              <a:t>судоремонтных</a:t>
            </a:r>
            <a:r>
              <a:rPr lang="uk-UA" sz="2000" dirty="0"/>
              <a:t> верфей (с </a:t>
            </a:r>
            <a:r>
              <a:rPr lang="uk-UA" sz="2000" dirty="0" err="1"/>
              <a:t>численностью</a:t>
            </a:r>
            <a:r>
              <a:rPr lang="uk-UA" sz="2000" dirty="0"/>
              <a:t> </a:t>
            </a:r>
            <a:r>
              <a:rPr lang="uk-UA" sz="2000" dirty="0" err="1"/>
              <a:t>более</a:t>
            </a:r>
            <a:r>
              <a:rPr lang="uk-UA" sz="2000" dirty="0"/>
              <a:t> </a:t>
            </a:r>
            <a:r>
              <a:rPr lang="uk-UA" sz="2000" dirty="0" smtClean="0"/>
              <a:t>250 </a:t>
            </a:r>
            <a:r>
              <a:rPr lang="uk-UA" sz="2000" dirty="0" err="1" smtClean="0"/>
              <a:t>человек</a:t>
            </a:r>
            <a:r>
              <a:rPr lang="uk-UA" sz="20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В </a:t>
            </a:r>
            <a:r>
              <a:rPr lang="uk-UA" sz="2000" dirty="0" err="1"/>
              <a:t>отрасли</a:t>
            </a:r>
            <a:r>
              <a:rPr lang="uk-UA" sz="2000" dirty="0"/>
              <a:t> </a:t>
            </a:r>
            <a:r>
              <a:rPr lang="uk-UA" sz="2000" dirty="0" err="1"/>
              <a:t>работает</a:t>
            </a:r>
            <a:r>
              <a:rPr lang="uk-UA" sz="2000" dirty="0"/>
              <a:t> </a:t>
            </a:r>
            <a:r>
              <a:rPr lang="uk-UA" sz="2000" dirty="0" err="1"/>
              <a:t>несколько</a:t>
            </a:r>
            <a:r>
              <a:rPr lang="uk-UA" sz="2000" dirty="0"/>
              <a:t> </a:t>
            </a:r>
            <a:r>
              <a:rPr lang="uk-UA" sz="2000" dirty="0" err="1"/>
              <a:t>десятков</a:t>
            </a:r>
            <a:r>
              <a:rPr lang="uk-UA" sz="2000" dirty="0"/>
              <a:t> </a:t>
            </a:r>
            <a:r>
              <a:rPr lang="uk-UA" sz="2000" dirty="0" err="1"/>
              <a:t>средних</a:t>
            </a:r>
            <a:r>
              <a:rPr lang="uk-UA" sz="2000" dirty="0"/>
              <a:t> и </a:t>
            </a:r>
            <a:r>
              <a:rPr lang="uk-UA" sz="2000" dirty="0" err="1"/>
              <a:t>малых</a:t>
            </a:r>
            <a:r>
              <a:rPr lang="uk-UA" sz="2000" dirty="0"/>
              <a:t> </a:t>
            </a:r>
            <a:r>
              <a:rPr lang="uk-UA" sz="2000" dirty="0" err="1" smtClean="0"/>
              <a:t>судоремонтных</a:t>
            </a:r>
            <a:r>
              <a:rPr lang="uk-UA" sz="2000" dirty="0" smtClean="0"/>
              <a:t> </a:t>
            </a:r>
            <a:r>
              <a:rPr lang="uk-UA" sz="2000" dirty="0" err="1"/>
              <a:t>заводов</a:t>
            </a:r>
            <a:r>
              <a:rPr lang="uk-UA" sz="2000" dirty="0"/>
              <a:t> и </a:t>
            </a:r>
            <a:r>
              <a:rPr lang="uk-UA" sz="2000" dirty="0" err="1" smtClean="0"/>
              <a:t>малых</a:t>
            </a:r>
            <a:r>
              <a:rPr lang="uk-UA" sz="2000" dirty="0"/>
              <a:t> </a:t>
            </a:r>
            <a:r>
              <a:rPr lang="uk-UA" sz="2000" dirty="0" err="1" smtClean="0"/>
              <a:t>предприятий</a:t>
            </a:r>
            <a:r>
              <a:rPr lang="uk-UA" sz="2000" dirty="0" smtClean="0"/>
              <a:t> </a:t>
            </a:r>
            <a:r>
              <a:rPr lang="uk-UA" sz="2000" dirty="0"/>
              <a:t>малотоннажного </a:t>
            </a:r>
            <a:r>
              <a:rPr lang="uk-UA" sz="2000" dirty="0" err="1"/>
              <a:t>флота</a:t>
            </a:r>
            <a:r>
              <a:rPr lang="uk-UA" sz="2000" dirty="0"/>
              <a:t> (</a:t>
            </a:r>
            <a:r>
              <a:rPr lang="uk-UA" sz="2000" dirty="0" err="1"/>
              <a:t>яхты</a:t>
            </a:r>
            <a:r>
              <a:rPr lang="uk-UA" sz="2000" dirty="0"/>
              <a:t>, катера, </a:t>
            </a:r>
            <a:r>
              <a:rPr lang="uk-UA" sz="2000" dirty="0" err="1"/>
              <a:t>лодки</a:t>
            </a:r>
            <a:r>
              <a:rPr lang="uk-UA" sz="2000" dirty="0"/>
              <a:t> </a:t>
            </a:r>
            <a:r>
              <a:rPr lang="uk-UA" sz="2000" dirty="0" err="1"/>
              <a:t>длиной</a:t>
            </a:r>
            <a:r>
              <a:rPr lang="uk-UA" sz="2000" dirty="0"/>
              <a:t> до 20 м</a:t>
            </a:r>
            <a:r>
              <a:rPr lang="uk-UA" sz="2000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15 </a:t>
            </a:r>
            <a:r>
              <a:rPr lang="uk-UA" sz="2000" dirty="0"/>
              <a:t>проектно-</a:t>
            </a:r>
            <a:r>
              <a:rPr lang="uk-UA" sz="2000" dirty="0" err="1"/>
              <a:t>конструкторских</a:t>
            </a:r>
            <a:r>
              <a:rPr lang="uk-UA" sz="2000" dirty="0"/>
              <a:t> и </a:t>
            </a:r>
            <a:r>
              <a:rPr lang="uk-UA" sz="2000" dirty="0" err="1" smtClean="0"/>
              <a:t>научно-исследовательских</a:t>
            </a:r>
            <a:r>
              <a:rPr lang="uk-UA" sz="2000" dirty="0" smtClean="0"/>
              <a:t> </a:t>
            </a:r>
            <a:r>
              <a:rPr lang="uk-UA" sz="2000" dirty="0" err="1" smtClean="0"/>
              <a:t>организаций</a:t>
            </a:r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642257" y="827315"/>
            <a:ext cx="11092543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uk-UA" sz="2000" dirty="0" smtClean="0"/>
              <a:t>На </a:t>
            </a:r>
            <a:r>
              <a:rPr lang="uk-UA" sz="2000" dirty="0" err="1"/>
              <a:t>сегодняшний</a:t>
            </a:r>
            <a:r>
              <a:rPr lang="uk-UA" sz="2000" dirty="0"/>
              <a:t> день на </a:t>
            </a:r>
            <a:r>
              <a:rPr lang="uk-UA" sz="2000" dirty="0" err="1"/>
              <a:t>судостроительных</a:t>
            </a:r>
            <a:r>
              <a:rPr lang="uk-UA" sz="2000" dirty="0"/>
              <a:t> </a:t>
            </a:r>
            <a:r>
              <a:rPr lang="uk-UA" sz="2000" dirty="0" err="1"/>
              <a:t>предприятиях</a:t>
            </a:r>
            <a:r>
              <a:rPr lang="uk-UA" sz="2000" dirty="0"/>
              <a:t> </a:t>
            </a:r>
            <a:r>
              <a:rPr lang="uk-UA" sz="2000" dirty="0" err="1"/>
              <a:t>работает</a:t>
            </a:r>
            <a:r>
              <a:rPr lang="uk-UA" sz="2000" dirty="0"/>
              <a:t> </a:t>
            </a:r>
            <a:r>
              <a:rPr lang="uk-UA" sz="2000" dirty="0" err="1"/>
              <a:t>около</a:t>
            </a:r>
            <a:r>
              <a:rPr lang="uk-UA" sz="2000" dirty="0"/>
              <a:t> 6 </a:t>
            </a:r>
            <a:r>
              <a:rPr lang="uk-UA" sz="2000" dirty="0" err="1"/>
              <a:t>тыс.чел</a:t>
            </a:r>
            <a:r>
              <a:rPr lang="uk-UA" sz="2000" dirty="0"/>
              <a:t>. </a:t>
            </a:r>
            <a:endParaRPr lang="uk-UA" sz="2000" dirty="0" smtClean="0"/>
          </a:p>
          <a:p>
            <a:pPr algn="just">
              <a:lnSpc>
                <a:spcPct val="150000"/>
              </a:lnSpc>
            </a:pPr>
            <a:r>
              <a:rPr lang="uk-UA" sz="2000" dirty="0" err="1" smtClean="0"/>
              <a:t>Из</a:t>
            </a:r>
            <a:r>
              <a:rPr lang="uk-UA" sz="2000" dirty="0" smtClean="0"/>
              <a:t> </a:t>
            </a:r>
            <a:r>
              <a:rPr lang="uk-UA" sz="2000" dirty="0"/>
              <a:t>них </a:t>
            </a:r>
            <a:r>
              <a:rPr lang="uk-UA" sz="2000" dirty="0" err="1"/>
              <a:t>около</a:t>
            </a:r>
            <a:r>
              <a:rPr lang="uk-UA" sz="2000" dirty="0"/>
              <a:t> 4 </a:t>
            </a:r>
            <a:r>
              <a:rPr lang="uk-UA" sz="2000" dirty="0" err="1"/>
              <a:t>тыс</a:t>
            </a:r>
            <a:r>
              <a:rPr lang="uk-UA" sz="2000" dirty="0"/>
              <a:t>. </a:t>
            </a:r>
            <a:r>
              <a:rPr lang="uk-UA" sz="2000" dirty="0" err="1" smtClean="0"/>
              <a:t>занято</a:t>
            </a:r>
            <a:r>
              <a:rPr lang="uk-UA" sz="2000" dirty="0" smtClean="0"/>
              <a:t> </a:t>
            </a:r>
            <a:r>
              <a:rPr lang="uk-UA" sz="2000" dirty="0" err="1" smtClean="0"/>
              <a:t>непосредственно</a:t>
            </a:r>
            <a:r>
              <a:rPr lang="uk-UA" sz="2000" dirty="0" smtClean="0"/>
              <a:t> </a:t>
            </a:r>
            <a:r>
              <a:rPr lang="uk-UA" sz="2000" dirty="0"/>
              <a:t>в </a:t>
            </a:r>
            <a:r>
              <a:rPr lang="uk-UA" sz="2000" dirty="0" err="1"/>
              <a:t>судостроении</a:t>
            </a:r>
            <a:r>
              <a:rPr lang="uk-UA" sz="2000" dirty="0"/>
              <a:t> и </a:t>
            </a:r>
            <a:r>
              <a:rPr lang="uk-UA" sz="2000" dirty="0" err="1"/>
              <a:t>судоремонте</a:t>
            </a:r>
            <a:r>
              <a:rPr lang="uk-UA" sz="2000" dirty="0"/>
              <a:t> (70%). </a:t>
            </a:r>
            <a:endParaRPr lang="uk-UA" sz="2000" dirty="0" smtClean="0"/>
          </a:p>
          <a:p>
            <a:pPr algn="just">
              <a:lnSpc>
                <a:spcPct val="150000"/>
              </a:lnSpc>
            </a:pPr>
            <a:r>
              <a:rPr lang="uk-UA" sz="2000" dirty="0" smtClean="0"/>
              <a:t>За </a:t>
            </a:r>
            <a:r>
              <a:rPr lang="uk-UA" sz="2000" dirty="0"/>
              <a:t>2 </a:t>
            </a:r>
            <a:r>
              <a:rPr lang="uk-UA" sz="2000" dirty="0" err="1"/>
              <a:t>последних</a:t>
            </a:r>
            <a:r>
              <a:rPr lang="uk-UA" sz="2000" dirty="0"/>
              <a:t> </a:t>
            </a:r>
            <a:r>
              <a:rPr lang="uk-UA" sz="2000" dirty="0" err="1"/>
              <a:t>года</a:t>
            </a:r>
            <a:r>
              <a:rPr lang="uk-UA" sz="2000" dirty="0"/>
              <a:t> </a:t>
            </a:r>
            <a:r>
              <a:rPr lang="uk-UA" sz="2000" dirty="0" err="1"/>
              <a:t>создано</a:t>
            </a:r>
            <a:r>
              <a:rPr lang="uk-UA" sz="2000" dirty="0"/>
              <a:t> 937 </a:t>
            </a:r>
            <a:r>
              <a:rPr lang="uk-UA" sz="2000" dirty="0" err="1"/>
              <a:t>новых</a:t>
            </a:r>
            <a:r>
              <a:rPr lang="uk-UA" sz="2000" dirty="0"/>
              <a:t> </a:t>
            </a:r>
            <a:r>
              <a:rPr lang="uk-UA" sz="2000" dirty="0" err="1"/>
              <a:t>рабочих</a:t>
            </a:r>
            <a:r>
              <a:rPr lang="uk-UA" sz="2000" dirty="0"/>
              <a:t> </a:t>
            </a:r>
            <a:r>
              <a:rPr lang="uk-UA" sz="2000" dirty="0" err="1"/>
              <a:t>мест</a:t>
            </a:r>
            <a:r>
              <a:rPr lang="uk-UA" sz="2000" dirty="0"/>
              <a:t> в </a:t>
            </a:r>
            <a:r>
              <a:rPr lang="uk-UA" sz="2000" dirty="0" err="1"/>
              <a:t>судостроении</a:t>
            </a:r>
            <a:r>
              <a:rPr lang="uk-UA" sz="2000" dirty="0" smtClean="0"/>
              <a:t>.</a:t>
            </a: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uk-UA" sz="2000" dirty="0" err="1"/>
              <a:t>Объемы</a:t>
            </a:r>
            <a:r>
              <a:rPr lang="uk-UA" sz="2000" dirty="0"/>
              <a:t> </a:t>
            </a:r>
            <a:r>
              <a:rPr lang="uk-UA" sz="2000" dirty="0" err="1"/>
              <a:t>реализованной</a:t>
            </a:r>
            <a:r>
              <a:rPr lang="uk-UA" sz="2000" dirty="0"/>
              <a:t> </a:t>
            </a:r>
            <a:r>
              <a:rPr lang="uk-UA" sz="2000" dirty="0" err="1"/>
              <a:t>продукции</a:t>
            </a:r>
            <a:r>
              <a:rPr lang="uk-UA" sz="2000" dirty="0"/>
              <a:t> на </a:t>
            </a:r>
            <a:r>
              <a:rPr lang="uk-UA" sz="2000" dirty="0" err="1"/>
              <a:t>судостроительных</a:t>
            </a:r>
            <a:r>
              <a:rPr lang="uk-UA" sz="2000" dirty="0"/>
              <a:t> </a:t>
            </a:r>
            <a:r>
              <a:rPr lang="uk-UA" sz="2000" dirty="0" err="1"/>
              <a:t>предприятиях</a:t>
            </a:r>
            <a:r>
              <a:rPr lang="uk-UA" sz="2000" dirty="0"/>
              <a:t> </a:t>
            </a:r>
            <a:r>
              <a:rPr lang="uk-UA" sz="2000" dirty="0" err="1"/>
              <a:t>Ассоциации</a:t>
            </a:r>
            <a:r>
              <a:rPr lang="uk-UA" sz="2000" dirty="0"/>
              <a:t> «</a:t>
            </a:r>
            <a:r>
              <a:rPr lang="uk-UA" sz="2000" dirty="0" err="1"/>
              <a:t>Укрсудпром</a:t>
            </a:r>
            <a:r>
              <a:rPr lang="uk-UA" sz="2000" dirty="0"/>
              <a:t>» </a:t>
            </a:r>
            <a:r>
              <a:rPr lang="uk-UA" sz="2000" dirty="0" err="1" smtClean="0"/>
              <a:t>увеличились</a:t>
            </a:r>
            <a:r>
              <a:rPr lang="uk-UA" sz="2000" dirty="0" smtClean="0"/>
              <a:t> </a:t>
            </a:r>
            <a:r>
              <a:rPr lang="uk-UA" sz="2000" dirty="0"/>
              <a:t>в 2018 году до 3 </a:t>
            </a:r>
            <a:r>
              <a:rPr lang="uk-UA" sz="2000" dirty="0" smtClean="0"/>
              <a:t>млрд. грн., </a:t>
            </a:r>
            <a:r>
              <a:rPr lang="uk-UA" sz="2000" dirty="0" err="1"/>
              <a:t>что</a:t>
            </a:r>
            <a:r>
              <a:rPr lang="uk-UA" sz="2000" dirty="0"/>
              <a:t> </a:t>
            </a:r>
            <a:r>
              <a:rPr lang="uk-UA" sz="2000" dirty="0" err="1"/>
              <a:t>составляет</a:t>
            </a:r>
            <a:r>
              <a:rPr lang="uk-UA" sz="2000" dirty="0"/>
              <a:t> 257% к </a:t>
            </a:r>
            <a:r>
              <a:rPr lang="uk-UA" sz="2000" dirty="0" err="1"/>
              <a:t>показателю</a:t>
            </a:r>
            <a:r>
              <a:rPr lang="uk-UA" sz="2000" dirty="0"/>
              <a:t> 2015 </a:t>
            </a:r>
            <a:r>
              <a:rPr lang="uk-UA" sz="2000" dirty="0" err="1"/>
              <a:t>года</a:t>
            </a:r>
            <a:r>
              <a:rPr lang="uk-UA" sz="2000" dirty="0"/>
              <a:t>.</a:t>
            </a: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uk-UA" sz="2000" dirty="0"/>
              <a:t>В том </a:t>
            </a:r>
            <a:r>
              <a:rPr lang="uk-UA" sz="2000" dirty="0" err="1" smtClean="0"/>
              <a:t>числе</a:t>
            </a:r>
            <a:r>
              <a:rPr lang="uk-UA" sz="2000" dirty="0" smtClean="0"/>
              <a:t>:</a:t>
            </a:r>
            <a:endParaRPr lang="ru-RU" sz="2000" dirty="0" smtClean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err="1" smtClean="0"/>
              <a:t>объемы</a:t>
            </a:r>
            <a:r>
              <a:rPr lang="uk-UA" sz="2000" dirty="0" smtClean="0"/>
              <a:t> </a:t>
            </a:r>
            <a:r>
              <a:rPr lang="uk-UA" sz="2000" dirty="0" err="1" smtClean="0"/>
              <a:t>реализации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судостроения</a:t>
            </a:r>
            <a:r>
              <a:rPr lang="uk-UA" sz="2000" dirty="0" smtClean="0"/>
              <a:t> </a:t>
            </a:r>
            <a:r>
              <a:rPr lang="uk-UA" sz="2000" dirty="0" err="1" smtClean="0"/>
              <a:t>выросли</a:t>
            </a:r>
            <a:r>
              <a:rPr lang="uk-UA" sz="2000" dirty="0" smtClean="0"/>
              <a:t> с темпом 193%; </a:t>
            </a:r>
            <a:endParaRPr lang="ru-RU" sz="2000" dirty="0" smtClean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dirty="0" err="1" smtClean="0"/>
              <a:t>объемы</a:t>
            </a:r>
            <a:r>
              <a:rPr lang="uk-UA" sz="2000" dirty="0" smtClean="0"/>
              <a:t> </a:t>
            </a:r>
            <a:r>
              <a:rPr lang="uk-UA" sz="2000" dirty="0" err="1" smtClean="0"/>
              <a:t>реализации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судоремонта</a:t>
            </a:r>
            <a:r>
              <a:rPr lang="uk-UA" sz="2000" dirty="0" smtClean="0"/>
              <a:t> </a:t>
            </a:r>
            <a:r>
              <a:rPr lang="uk-UA" sz="2000" dirty="0" err="1" smtClean="0"/>
              <a:t>поднялись</a:t>
            </a:r>
            <a:r>
              <a:rPr lang="uk-UA" sz="2000" dirty="0" smtClean="0"/>
              <a:t> с темпом 208%.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642257" y="827315"/>
            <a:ext cx="11092543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16428" y="397329"/>
            <a:ext cx="11092543" cy="859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/>
              <a:t>В </a:t>
            </a:r>
            <a:r>
              <a:rPr lang="uk-UA" sz="2000" b="1" dirty="0" err="1"/>
              <a:t>натуральном</a:t>
            </a:r>
            <a:r>
              <a:rPr lang="uk-UA" sz="2000" b="1" dirty="0"/>
              <a:t> </a:t>
            </a:r>
            <a:r>
              <a:rPr lang="uk-UA" sz="2000" b="1" dirty="0" err="1"/>
              <a:t>измерении</a:t>
            </a:r>
            <a:r>
              <a:rPr lang="uk-UA" sz="2000" b="1" dirty="0"/>
              <a:t> </a:t>
            </a:r>
            <a:r>
              <a:rPr lang="uk-UA" sz="2000" b="1" dirty="0" err="1"/>
              <a:t>результаты</a:t>
            </a:r>
            <a:r>
              <a:rPr lang="uk-UA" sz="2000" b="1" dirty="0"/>
              <a:t> </a:t>
            </a:r>
            <a:r>
              <a:rPr lang="uk-UA" sz="2000" b="1" dirty="0" err="1"/>
              <a:t>работы</a:t>
            </a:r>
            <a:r>
              <a:rPr lang="uk-UA" sz="2000" b="1" dirty="0"/>
              <a:t> </a:t>
            </a:r>
            <a:r>
              <a:rPr lang="uk-UA" sz="2000" b="1" dirty="0" err="1"/>
              <a:t>верфей</a:t>
            </a:r>
            <a:r>
              <a:rPr lang="uk-UA" sz="2000" b="1" dirty="0"/>
              <a:t> «</a:t>
            </a:r>
            <a:r>
              <a:rPr lang="uk-UA" sz="2000" b="1" dirty="0" err="1"/>
              <a:t>Укрсудпрома</a:t>
            </a:r>
            <a:r>
              <a:rPr lang="uk-UA" sz="2000" b="1" dirty="0"/>
              <a:t>» </a:t>
            </a:r>
            <a:r>
              <a:rPr lang="uk-UA" sz="2000" b="1" dirty="0" err="1"/>
              <a:t>приведены</a:t>
            </a:r>
            <a:r>
              <a:rPr lang="uk-UA" sz="2000" b="1" dirty="0"/>
              <a:t> </a:t>
            </a:r>
            <a:r>
              <a:rPr lang="uk-UA" sz="2000" b="1" dirty="0" smtClean="0"/>
              <a:t>в таблице 1.</a:t>
            </a:r>
            <a:endParaRPr lang="ru-RU" sz="2000" b="1" dirty="0" smtClean="0"/>
          </a:p>
          <a:p>
            <a:r>
              <a:rPr lang="uk-UA" sz="2000" dirty="0" smtClean="0"/>
              <a:t> </a:t>
            </a:r>
            <a:r>
              <a:rPr lang="en-US" sz="2000" dirty="0" smtClean="0"/>
              <a:t>								</a:t>
            </a:r>
            <a:r>
              <a:rPr lang="uk-UA" sz="2000" dirty="0" smtClean="0"/>
              <a:t> Табл.1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1794"/>
              </p:ext>
            </p:extLst>
          </p:nvPr>
        </p:nvGraphicFramePr>
        <p:xfrm>
          <a:off x="1649185" y="1257300"/>
          <a:ext cx="9078685" cy="4038602"/>
        </p:xfrm>
        <a:graphic>
          <a:graphicData uri="http://schemas.openxmlformats.org/drawingml/2006/table">
            <a:tbl>
              <a:tblPr firstRow="1" firstCol="1" bandRow="1"/>
              <a:tblGrid>
                <a:gridCol w="6725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3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         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2017-2018 </a:t>
                      </a:r>
                      <a:r>
                        <a:rPr lang="uk-UA" sz="1800" b="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uk-UA" sz="18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судов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экспорт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судов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внутренний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Вместе</a:t>
                      </a:r>
                      <a:r>
                        <a:rPr lang="uk-UA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 2017-2018 </a:t>
                      </a:r>
                      <a:r>
                        <a:rPr lang="uk-UA" sz="18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uk-UA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Отремонтировано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модернизировано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судов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uk-UA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экспорт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1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Отремонтировано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модернизировано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судов</a:t>
                      </a:r>
                      <a:r>
                        <a:rPr lang="uk-U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внутренний</a:t>
                      </a:r>
                      <a:r>
                        <a:rPr lang="uk-UA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Вместе</a:t>
                      </a:r>
                      <a:r>
                        <a:rPr lang="uk-UA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 2017-2018 </a:t>
                      </a:r>
                      <a:r>
                        <a:rPr lang="uk-UA" sz="18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uk-UA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489857" y="5578929"/>
            <a:ext cx="11092543" cy="859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800" b="1" i="1" dirty="0" smtClean="0"/>
              <a:t>	</a:t>
            </a:r>
            <a:r>
              <a:rPr lang="uk-UA" sz="1800" b="1" i="1" dirty="0" err="1" smtClean="0"/>
              <a:t>Примечание</a:t>
            </a:r>
            <a:r>
              <a:rPr lang="uk-UA" sz="1800" b="1" i="1" dirty="0" smtClean="0"/>
              <a:t>:</a:t>
            </a:r>
            <a:r>
              <a:rPr lang="uk-UA" sz="1800" i="1" dirty="0"/>
              <a:t> в </a:t>
            </a:r>
            <a:r>
              <a:rPr lang="uk-UA" sz="1800" i="1" dirty="0" err="1"/>
              <a:t>начале</a:t>
            </a:r>
            <a:r>
              <a:rPr lang="uk-UA" sz="1800" i="1" dirty="0"/>
              <a:t> 90-х </a:t>
            </a:r>
            <a:r>
              <a:rPr lang="uk-UA" sz="1800" i="1" dirty="0" err="1"/>
              <a:t>годов</a:t>
            </a:r>
            <a:r>
              <a:rPr lang="uk-UA" sz="1800" i="1" dirty="0"/>
              <a:t> на </a:t>
            </a:r>
            <a:r>
              <a:rPr lang="uk-UA" sz="1800" i="1" dirty="0" err="1"/>
              <a:t>судостроительных</a:t>
            </a:r>
            <a:r>
              <a:rPr lang="uk-UA" sz="1800" i="1" dirty="0"/>
              <a:t> </a:t>
            </a:r>
            <a:r>
              <a:rPr lang="uk-UA" sz="1800" i="1" dirty="0" err="1"/>
              <a:t>предприятиях</a:t>
            </a:r>
            <a:r>
              <a:rPr lang="uk-UA" sz="1800" i="1" dirty="0"/>
              <a:t> </a:t>
            </a:r>
            <a:r>
              <a:rPr lang="uk-UA" sz="1800" i="1" dirty="0" err="1"/>
              <a:t>работало</a:t>
            </a:r>
            <a:r>
              <a:rPr lang="uk-UA" sz="1800" i="1" dirty="0"/>
              <a:t> 93 </a:t>
            </a:r>
            <a:r>
              <a:rPr lang="uk-UA" sz="1800" i="1" dirty="0" err="1"/>
              <a:t>тыс.чел</a:t>
            </a:r>
            <a:r>
              <a:rPr lang="uk-UA" sz="1800" i="1" dirty="0" smtClean="0"/>
              <a:t>., 	</a:t>
            </a:r>
            <a:r>
              <a:rPr lang="uk-UA" sz="1800" i="1" dirty="0" err="1" smtClean="0"/>
              <a:t>из</a:t>
            </a:r>
            <a:r>
              <a:rPr lang="uk-UA" sz="1800" i="1" dirty="0" smtClean="0"/>
              <a:t> них на </a:t>
            </a:r>
            <a:r>
              <a:rPr lang="uk-UA" sz="1800" i="1" dirty="0" err="1" smtClean="0"/>
              <a:t>крымских</a:t>
            </a:r>
            <a:r>
              <a:rPr lang="uk-UA" sz="1800" i="1" dirty="0" smtClean="0"/>
              <a:t> </a:t>
            </a:r>
            <a:r>
              <a:rPr lang="uk-UA" sz="1800" i="1" dirty="0"/>
              <a:t>верфях 26 </a:t>
            </a:r>
            <a:r>
              <a:rPr lang="uk-UA" sz="1800" i="1" dirty="0" err="1"/>
              <a:t>тыс.чел</a:t>
            </a:r>
            <a:r>
              <a:rPr lang="uk-UA" sz="1800" i="1" dirty="0"/>
              <a:t>. В </a:t>
            </a:r>
            <a:r>
              <a:rPr lang="uk-UA" sz="1800" i="1" dirty="0" err="1"/>
              <a:t>судостроении</a:t>
            </a:r>
            <a:r>
              <a:rPr lang="uk-UA" sz="1800" i="1" dirty="0"/>
              <a:t> </a:t>
            </a:r>
            <a:r>
              <a:rPr lang="uk-UA" sz="1800" i="1" dirty="0" err="1" smtClean="0"/>
              <a:t>работало</a:t>
            </a:r>
            <a:r>
              <a:rPr lang="uk-UA" sz="1800" i="1" dirty="0" smtClean="0"/>
              <a:t> </a:t>
            </a:r>
            <a:r>
              <a:rPr lang="uk-UA" sz="1800" i="1" dirty="0"/>
              <a:t>70% от </a:t>
            </a:r>
            <a:r>
              <a:rPr lang="uk-UA" sz="1800" i="1" dirty="0" err="1"/>
              <a:t>общей</a:t>
            </a:r>
            <a:r>
              <a:rPr lang="uk-UA" sz="1800" i="1" dirty="0"/>
              <a:t> </a:t>
            </a:r>
            <a:r>
              <a:rPr lang="uk-UA" sz="1800" i="1" dirty="0" err="1"/>
              <a:t>численности</a:t>
            </a:r>
            <a:r>
              <a:rPr lang="uk-UA" sz="1800" i="1" dirty="0"/>
              <a:t>. </a:t>
            </a:r>
            <a:r>
              <a:rPr lang="uk-UA" sz="1800" i="1" dirty="0" smtClean="0"/>
              <a:t>	</a:t>
            </a:r>
            <a:r>
              <a:rPr lang="uk-UA" sz="1800" i="1" dirty="0" err="1" smtClean="0"/>
              <a:t>Реализовано</a:t>
            </a:r>
            <a:r>
              <a:rPr lang="uk-UA" sz="1800" i="1" dirty="0" smtClean="0"/>
              <a:t> </a:t>
            </a:r>
            <a:r>
              <a:rPr lang="uk-UA" sz="1800" i="1" dirty="0"/>
              <a:t>73 </a:t>
            </a:r>
            <a:r>
              <a:rPr lang="uk-UA" sz="1800" i="1" dirty="0" err="1"/>
              <a:t>полнокомплектных</a:t>
            </a:r>
            <a:r>
              <a:rPr lang="uk-UA" sz="1800" i="1" dirty="0"/>
              <a:t> судна.</a:t>
            </a:r>
            <a:endParaRPr lang="ru-RU" sz="1800" dirty="0"/>
          </a:p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3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" y="827315"/>
            <a:ext cx="11419114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39428" y="621792"/>
            <a:ext cx="11065476" cy="5742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uk-UA" sz="2000" dirty="0" err="1"/>
              <a:t>Суда</a:t>
            </a:r>
            <a:r>
              <a:rPr lang="uk-UA" sz="2000" dirty="0"/>
              <a:t> типа </a:t>
            </a:r>
            <a:r>
              <a:rPr lang="uk-UA" sz="2000" dirty="0" err="1"/>
              <a:t>река</a:t>
            </a:r>
            <a:r>
              <a:rPr lang="uk-UA" sz="2000" dirty="0"/>
              <a:t>-море </a:t>
            </a:r>
            <a:r>
              <a:rPr lang="uk-UA" sz="2000" dirty="0" err="1" smtClean="0"/>
              <a:t>класса</a:t>
            </a:r>
            <a:r>
              <a:rPr lang="uk-UA" sz="2000" dirty="0"/>
              <a:t> «</a:t>
            </a:r>
            <a:r>
              <a:rPr lang="uk-UA" sz="2000" dirty="0" err="1"/>
              <a:t>Днепр-макс</a:t>
            </a:r>
            <a:r>
              <a:rPr lang="uk-UA" sz="2000" dirty="0" smtClean="0"/>
              <a:t>» и «</a:t>
            </a:r>
            <a:r>
              <a:rPr lang="uk-UA" sz="2000" dirty="0" err="1" smtClean="0"/>
              <a:t>Припять</a:t>
            </a:r>
            <a:r>
              <a:rPr lang="uk-UA" sz="2000" dirty="0" smtClean="0"/>
              <a:t> </a:t>
            </a:r>
            <a:r>
              <a:rPr lang="uk-UA" sz="2000" dirty="0" err="1" smtClean="0"/>
              <a:t>макс</a:t>
            </a:r>
            <a:r>
              <a:rPr lang="uk-UA" sz="2000" dirty="0" smtClean="0"/>
              <a:t>», </a:t>
            </a:r>
            <a:r>
              <a:rPr lang="uk-UA" sz="2000" dirty="0" err="1"/>
              <a:t>различного</a:t>
            </a:r>
            <a:r>
              <a:rPr lang="uk-UA" sz="2000" dirty="0"/>
              <a:t> </a:t>
            </a:r>
            <a:r>
              <a:rPr lang="uk-UA" sz="2000" dirty="0" err="1" smtClean="0"/>
              <a:t>назначения</a:t>
            </a:r>
            <a:r>
              <a:rPr lang="uk-UA" sz="2000" dirty="0" smtClean="0"/>
              <a:t>, для </a:t>
            </a:r>
            <a:r>
              <a:rPr lang="uk-UA" sz="2000" dirty="0" err="1" smtClean="0"/>
              <a:t>эксплуатации</a:t>
            </a:r>
            <a:r>
              <a:rPr lang="uk-UA" sz="2000" dirty="0" smtClean="0"/>
              <a:t> </a:t>
            </a:r>
            <a:r>
              <a:rPr lang="uk-UA" sz="2000" dirty="0"/>
              <a:t>на </a:t>
            </a:r>
            <a:r>
              <a:rPr lang="uk-UA" sz="2000" dirty="0" err="1" smtClean="0"/>
              <a:t>Днепре</a:t>
            </a:r>
            <a:r>
              <a:rPr lang="uk-UA" sz="2000" dirty="0" smtClean="0"/>
              <a:t>, </a:t>
            </a:r>
            <a:r>
              <a:rPr lang="uk-UA" sz="2000" dirty="0" err="1" smtClean="0"/>
              <a:t>Припяти</a:t>
            </a:r>
            <a:r>
              <a:rPr lang="uk-UA" sz="2000" dirty="0" smtClean="0"/>
              <a:t> </a:t>
            </a:r>
            <a:r>
              <a:rPr lang="uk-UA" sz="2000" dirty="0"/>
              <a:t>и в морях </a:t>
            </a:r>
            <a:r>
              <a:rPr lang="uk-UA" sz="2000" dirty="0" smtClean="0"/>
              <a:t>на </a:t>
            </a:r>
            <a:r>
              <a:rPr lang="uk-UA" sz="2000" dirty="0" err="1"/>
              <a:t>сегодняшний</a:t>
            </a:r>
            <a:r>
              <a:rPr lang="uk-UA" sz="2000" dirty="0"/>
              <a:t> день </a:t>
            </a:r>
            <a:r>
              <a:rPr lang="uk-UA" sz="2000" dirty="0" err="1"/>
              <a:t>могут</a:t>
            </a:r>
            <a:r>
              <a:rPr lang="uk-UA" sz="2000" dirty="0"/>
              <a:t> </a:t>
            </a:r>
            <a:r>
              <a:rPr lang="uk-UA" sz="2000" dirty="0" err="1" smtClean="0"/>
              <a:t>быть</a:t>
            </a:r>
            <a:r>
              <a:rPr lang="uk-UA" sz="2000" dirty="0"/>
              <a:t> </a:t>
            </a:r>
            <a:r>
              <a:rPr lang="uk-UA" sz="2000" dirty="0" err="1" smtClean="0"/>
              <a:t>построены</a:t>
            </a:r>
            <a:r>
              <a:rPr lang="uk-UA" sz="2000" dirty="0" smtClean="0"/>
              <a:t> на </a:t>
            </a:r>
            <a:r>
              <a:rPr lang="uk-UA" sz="2000" dirty="0" err="1" smtClean="0"/>
              <a:t>верфях</a:t>
            </a:r>
            <a:r>
              <a:rPr lang="uk-UA" sz="2000" dirty="0" smtClean="0"/>
              <a:t>:</a:t>
            </a: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uk-UA" sz="2000" dirty="0"/>
              <a:t>Смарт </a:t>
            </a:r>
            <a:r>
              <a:rPr lang="uk-UA" sz="2000" dirty="0" err="1"/>
              <a:t>Меритайм</a:t>
            </a:r>
            <a:r>
              <a:rPr lang="uk-UA" sz="2000" dirty="0"/>
              <a:t> </a:t>
            </a:r>
            <a:r>
              <a:rPr lang="uk-UA" sz="2000" dirty="0" err="1"/>
              <a:t>Групп</a:t>
            </a:r>
            <a:r>
              <a:rPr lang="uk-UA" sz="2000" dirty="0"/>
              <a:t> (на </a:t>
            </a:r>
            <a:r>
              <a:rPr lang="uk-UA" sz="2000" dirty="0" err="1"/>
              <a:t>верфях</a:t>
            </a:r>
            <a:r>
              <a:rPr lang="uk-UA" sz="2000" dirty="0"/>
              <a:t> </a:t>
            </a:r>
            <a:r>
              <a:rPr lang="uk-UA" sz="2000" dirty="0" err="1"/>
              <a:t>Херсонского</a:t>
            </a:r>
            <a:r>
              <a:rPr lang="uk-UA" sz="2000" dirty="0"/>
              <a:t> и </a:t>
            </a:r>
            <a:r>
              <a:rPr lang="uk-UA" sz="2000" dirty="0" err="1"/>
              <a:t>Черноморского</a:t>
            </a:r>
            <a:r>
              <a:rPr lang="uk-UA" sz="2000" dirty="0"/>
              <a:t> </a:t>
            </a:r>
            <a:r>
              <a:rPr lang="uk-UA" sz="2000" dirty="0" err="1"/>
              <a:t>заводов</a:t>
            </a:r>
            <a:r>
              <a:rPr lang="uk-UA" sz="2000" dirty="0"/>
              <a:t>)</a:t>
            </a: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uk-UA" sz="2000" dirty="0" err="1" smtClean="0"/>
              <a:t>Судостроительно-судоремонтного</a:t>
            </a:r>
            <a:r>
              <a:rPr lang="uk-UA" sz="2000" dirty="0" smtClean="0"/>
              <a:t> </a:t>
            </a:r>
            <a:r>
              <a:rPr lang="uk-UA" sz="2000" dirty="0" err="1" smtClean="0"/>
              <a:t>завода</a:t>
            </a:r>
            <a:r>
              <a:rPr lang="uk-UA" sz="2000" dirty="0" smtClean="0"/>
              <a:t> </a:t>
            </a:r>
            <a:r>
              <a:rPr lang="uk-UA" sz="2000" dirty="0"/>
              <a:t>«</a:t>
            </a:r>
            <a:r>
              <a:rPr lang="uk-UA" sz="2000" dirty="0" err="1"/>
              <a:t>Нибулон</a:t>
            </a:r>
            <a:r>
              <a:rPr lang="uk-UA" sz="2000" dirty="0"/>
              <a:t>» (г. </a:t>
            </a:r>
            <a:r>
              <a:rPr lang="uk-UA" sz="2000" dirty="0" err="1"/>
              <a:t>Николаев</a:t>
            </a:r>
            <a:r>
              <a:rPr lang="uk-UA" sz="2000" dirty="0"/>
              <a:t>)</a:t>
            </a: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uk-UA" sz="2000" dirty="0" err="1" smtClean="0"/>
              <a:t>Судостроительного</a:t>
            </a:r>
            <a:r>
              <a:rPr lang="uk-UA" sz="2000" dirty="0" smtClean="0"/>
              <a:t> </a:t>
            </a:r>
            <a:r>
              <a:rPr lang="uk-UA" sz="2000" dirty="0" err="1" smtClean="0"/>
              <a:t>завода</a:t>
            </a:r>
            <a:r>
              <a:rPr lang="uk-UA" sz="2000" dirty="0" smtClean="0"/>
              <a:t> </a:t>
            </a:r>
            <a:r>
              <a:rPr lang="uk-UA" sz="2000" dirty="0"/>
              <a:t>«Океан» (г. </a:t>
            </a:r>
            <a:r>
              <a:rPr lang="uk-UA" sz="2000" dirty="0" err="1"/>
              <a:t>Николаев</a:t>
            </a:r>
            <a:r>
              <a:rPr lang="uk-UA" sz="2000" dirty="0"/>
              <a:t>)</a:t>
            </a: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2000" dirty="0" smtClean="0"/>
              <a:t>Николаевского судостроительного завода </a:t>
            </a:r>
            <a:r>
              <a:rPr lang="uk-UA" sz="2000" dirty="0"/>
              <a:t>(г. </a:t>
            </a:r>
            <a:r>
              <a:rPr lang="uk-UA" sz="2000" dirty="0" err="1"/>
              <a:t>Николаев</a:t>
            </a:r>
            <a:r>
              <a:rPr lang="uk-UA" sz="2000" dirty="0"/>
              <a:t>)</a:t>
            </a: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ru-RU" sz="2000" dirty="0" smtClean="0"/>
              <a:t>Компании </a:t>
            </a:r>
            <a:r>
              <a:rPr lang="uk-UA" sz="2000" dirty="0"/>
              <a:t>«</a:t>
            </a:r>
            <a:r>
              <a:rPr lang="uk-UA" sz="2000" dirty="0" err="1"/>
              <a:t>Дунайсудосервис</a:t>
            </a:r>
            <a:r>
              <a:rPr lang="uk-UA" sz="2000" dirty="0"/>
              <a:t>» (г. </a:t>
            </a:r>
            <a:r>
              <a:rPr lang="uk-UA" sz="2000" dirty="0" err="1"/>
              <a:t>Измаил</a:t>
            </a:r>
            <a:r>
              <a:rPr lang="uk-UA" sz="2000" dirty="0" smtClean="0"/>
              <a:t>)</a:t>
            </a: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uk-UA" sz="2000" dirty="0" err="1" smtClean="0"/>
              <a:t>Киллийского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судостроительно-судоремонтного</a:t>
            </a:r>
            <a:r>
              <a:rPr lang="uk-UA" sz="2000" dirty="0" smtClean="0"/>
              <a:t> </a:t>
            </a:r>
            <a:r>
              <a:rPr lang="uk-UA" sz="2000" dirty="0" err="1" smtClean="0"/>
              <a:t>завода</a:t>
            </a:r>
            <a:r>
              <a:rPr lang="uk-UA" sz="2000" dirty="0" smtClean="0"/>
              <a:t> (г. </a:t>
            </a:r>
            <a:r>
              <a:rPr lang="uk-UA" sz="2000" dirty="0" err="1" smtClean="0"/>
              <a:t>Киллия</a:t>
            </a:r>
            <a:r>
              <a:rPr lang="uk-UA" sz="2000" dirty="0" smtClean="0"/>
              <a:t>)</a:t>
            </a:r>
            <a:endParaRPr lang="uk-UA" sz="2000" dirty="0"/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uk-UA" sz="2000" dirty="0" err="1" smtClean="0"/>
              <a:t>Завода</a:t>
            </a:r>
            <a:r>
              <a:rPr lang="uk-UA" sz="2000" dirty="0" smtClean="0"/>
              <a:t> </a:t>
            </a:r>
            <a:r>
              <a:rPr lang="uk-UA" sz="2000" dirty="0"/>
              <a:t>«Кузня на </a:t>
            </a:r>
            <a:r>
              <a:rPr lang="uk-UA" sz="2000" dirty="0" err="1"/>
              <a:t>Рыбальськом</a:t>
            </a:r>
            <a:r>
              <a:rPr lang="uk-UA" sz="2000" dirty="0"/>
              <a:t>» (г. </a:t>
            </a:r>
            <a:r>
              <a:rPr lang="uk-UA" sz="2000" dirty="0" err="1"/>
              <a:t>Киев</a:t>
            </a:r>
            <a:r>
              <a:rPr lang="uk-UA" sz="2000" dirty="0"/>
              <a:t>)</a:t>
            </a:r>
          </a:p>
          <a:p>
            <a:pPr marL="285750" lvl="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uk-UA" sz="2000" dirty="0" err="1" smtClean="0"/>
              <a:t>Киевского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судостроительно-судоремонтного</a:t>
            </a:r>
            <a:r>
              <a:rPr lang="uk-UA" sz="2000" dirty="0"/>
              <a:t> </a:t>
            </a:r>
            <a:r>
              <a:rPr lang="uk-UA" sz="2000" dirty="0" err="1" smtClean="0"/>
              <a:t>завода</a:t>
            </a:r>
            <a:r>
              <a:rPr lang="uk-UA" sz="2000" dirty="0" smtClean="0"/>
              <a:t> (г. </a:t>
            </a:r>
            <a:r>
              <a:rPr lang="uk-UA" sz="2000" dirty="0" err="1" smtClean="0"/>
              <a:t>Киев</a:t>
            </a:r>
            <a:r>
              <a:rPr lang="uk-UA" sz="20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uk-UA" sz="2000" dirty="0" smtClean="0"/>
          </a:p>
          <a:p>
            <a:pPr algn="just">
              <a:lnSpc>
                <a:spcPct val="150000"/>
              </a:lnSpc>
            </a:pPr>
            <a:endParaRPr lang="uk-UA" sz="2000" dirty="0" smtClean="0"/>
          </a:p>
          <a:p>
            <a:pPr algn="just">
              <a:lnSpc>
                <a:spcPct val="150000"/>
              </a:lnSpc>
            </a:pPr>
            <a:endParaRPr lang="uk-UA" sz="2000" dirty="0"/>
          </a:p>
          <a:p>
            <a:pPr algn="just">
              <a:lnSpc>
                <a:spcPct val="150000"/>
              </a:lnSpc>
            </a:pPr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" y="827315"/>
            <a:ext cx="11419114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6974" y="1964536"/>
            <a:ext cx="104576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err="1" smtClean="0"/>
              <a:t>Прогулочные</a:t>
            </a:r>
            <a:r>
              <a:rPr lang="uk-UA" sz="2000" dirty="0" smtClean="0"/>
              <a:t> и </a:t>
            </a:r>
            <a:r>
              <a:rPr lang="uk-UA" sz="2000" dirty="0" err="1" smtClean="0"/>
              <a:t>пассажирские</a:t>
            </a:r>
            <a:r>
              <a:rPr lang="uk-UA" sz="2000" dirty="0" smtClean="0"/>
              <a:t> </a:t>
            </a:r>
            <a:r>
              <a:rPr lang="uk-UA" sz="2000" dirty="0" err="1" smtClean="0"/>
              <a:t>суда</a:t>
            </a:r>
            <a:r>
              <a:rPr lang="uk-UA" sz="2000" dirty="0" smtClean="0"/>
              <a:t> (до 40 м) </a:t>
            </a:r>
            <a:r>
              <a:rPr lang="uk-UA" sz="2000" dirty="0"/>
              <a:t>для </a:t>
            </a:r>
            <a:r>
              <a:rPr lang="uk-UA" sz="2000" dirty="0" err="1"/>
              <a:t>линейных</a:t>
            </a:r>
            <a:r>
              <a:rPr lang="uk-UA" sz="2000" dirty="0"/>
              <a:t> </a:t>
            </a:r>
            <a:r>
              <a:rPr lang="uk-UA" sz="2000" dirty="0" smtClean="0"/>
              <a:t>перевозок, </a:t>
            </a:r>
            <a:r>
              <a:rPr lang="uk-UA" sz="2000" dirty="0" err="1"/>
              <a:t>могут</a:t>
            </a:r>
            <a:r>
              <a:rPr lang="uk-UA" sz="2000" dirty="0"/>
              <a:t> </a:t>
            </a:r>
            <a:r>
              <a:rPr lang="uk-UA" sz="2000" dirty="0" err="1" smtClean="0"/>
              <a:t>быть</a:t>
            </a:r>
            <a:r>
              <a:rPr lang="uk-UA" sz="2000" dirty="0" smtClean="0"/>
              <a:t> </a:t>
            </a:r>
            <a:r>
              <a:rPr lang="uk-UA" sz="2000" dirty="0" err="1" smtClean="0"/>
              <a:t>построены</a:t>
            </a:r>
            <a:r>
              <a:rPr lang="uk-UA" sz="2000" dirty="0" smtClean="0"/>
              <a:t>: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 smtClean="0"/>
              <a:t>на </a:t>
            </a:r>
            <a:r>
              <a:rPr lang="uk-UA" sz="2000" dirty="0" err="1" smtClean="0"/>
              <a:t>судостроительной</a:t>
            </a:r>
            <a:r>
              <a:rPr lang="uk-UA" sz="2000" dirty="0" smtClean="0"/>
              <a:t> </a:t>
            </a:r>
            <a:r>
              <a:rPr lang="uk-UA" sz="2000" dirty="0" err="1" smtClean="0"/>
              <a:t>верфи</a:t>
            </a:r>
            <a:r>
              <a:rPr lang="uk-UA" sz="2000" dirty="0" smtClean="0"/>
              <a:t> </a:t>
            </a:r>
            <a:r>
              <a:rPr lang="uk-UA" sz="2000" dirty="0"/>
              <a:t>«</a:t>
            </a:r>
            <a:r>
              <a:rPr lang="uk-UA" sz="2000" dirty="0" err="1"/>
              <a:t>Артель</a:t>
            </a:r>
            <a:r>
              <a:rPr lang="uk-UA" sz="2000" dirty="0" smtClean="0"/>
              <a:t>» (г. </a:t>
            </a:r>
            <a:r>
              <a:rPr lang="uk-UA" sz="2000" dirty="0" err="1" smtClean="0"/>
              <a:t>Николаев</a:t>
            </a:r>
            <a:r>
              <a:rPr lang="uk-UA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 smtClean="0"/>
              <a:t>на «</a:t>
            </a:r>
            <a:r>
              <a:rPr lang="uk-UA" sz="2000" dirty="0" err="1"/>
              <a:t>Черноморская</a:t>
            </a:r>
            <a:r>
              <a:rPr lang="uk-UA" sz="2000" dirty="0"/>
              <a:t> </a:t>
            </a:r>
            <a:r>
              <a:rPr lang="uk-UA" sz="2000" dirty="0" err="1"/>
              <a:t>яхтенных</a:t>
            </a:r>
            <a:r>
              <a:rPr lang="uk-UA" sz="2000" dirty="0"/>
              <a:t> </a:t>
            </a:r>
            <a:r>
              <a:rPr lang="uk-UA" sz="2000" dirty="0" err="1"/>
              <a:t>верфь</a:t>
            </a:r>
            <a:r>
              <a:rPr lang="uk-UA" sz="2000" dirty="0"/>
              <a:t>» (г. </a:t>
            </a:r>
            <a:r>
              <a:rPr lang="uk-UA" sz="2000" dirty="0" err="1"/>
              <a:t>Николаев</a:t>
            </a:r>
            <a:r>
              <a:rPr lang="uk-UA" sz="2000" dirty="0"/>
              <a:t>) </a:t>
            </a:r>
            <a:endParaRPr lang="uk-UA" sz="20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 smtClean="0"/>
              <a:t>на </a:t>
            </a:r>
            <a:r>
              <a:rPr lang="uk-UA" sz="2000" dirty="0" err="1"/>
              <a:t>судостроительной</a:t>
            </a:r>
            <a:r>
              <a:rPr lang="uk-UA" sz="2000" dirty="0"/>
              <a:t> </a:t>
            </a:r>
            <a:r>
              <a:rPr lang="uk-UA" sz="2000" dirty="0" err="1"/>
              <a:t>верфи</a:t>
            </a:r>
            <a:r>
              <a:rPr lang="uk-UA" sz="2000" dirty="0"/>
              <a:t> «</a:t>
            </a:r>
            <a:r>
              <a:rPr lang="uk-UA" sz="2000" dirty="0" err="1"/>
              <a:t>Орион</a:t>
            </a:r>
            <a:r>
              <a:rPr lang="uk-UA" sz="2000" dirty="0" smtClean="0"/>
              <a:t>» (г. </a:t>
            </a:r>
            <a:r>
              <a:rPr lang="uk-UA" sz="2000" dirty="0" err="1" smtClean="0"/>
              <a:t>Черкассы</a:t>
            </a:r>
            <a:r>
              <a:rPr lang="uk-UA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uk-UA" sz="2000" dirty="0" smtClean="0"/>
              <a:t>на </a:t>
            </a:r>
            <a:r>
              <a:rPr lang="uk-UA" sz="2000" dirty="0" err="1" smtClean="0"/>
              <a:t>яхтостроительной</a:t>
            </a:r>
            <a:r>
              <a:rPr lang="uk-UA" sz="2000" dirty="0" smtClean="0"/>
              <a:t> </a:t>
            </a:r>
            <a:r>
              <a:rPr lang="uk-UA" sz="2000" dirty="0" err="1" smtClean="0"/>
              <a:t>верфи</a:t>
            </a:r>
            <a:r>
              <a:rPr lang="uk-UA" sz="2000" dirty="0" smtClean="0"/>
              <a:t> «Флагман» (г. </a:t>
            </a:r>
            <a:r>
              <a:rPr lang="uk-UA" sz="2000" dirty="0" err="1" smtClean="0"/>
              <a:t>Николаев</a:t>
            </a:r>
            <a:r>
              <a:rPr lang="uk-UA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50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" y="827315"/>
            <a:ext cx="11419114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6685" y="261257"/>
            <a:ext cx="11092543" cy="6389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uk-UA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Новые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проекты</a:t>
            </a: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uk-UA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ра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зработки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судов, которые могут использоваться для перевозки 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грузов и пассажиров по рекам Днепр и Припять 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uk-UA" sz="2000" dirty="0"/>
              <a:t>По </a:t>
            </a:r>
            <a:r>
              <a:rPr lang="uk-UA" sz="2000" dirty="0" err="1"/>
              <a:t>данным</a:t>
            </a:r>
            <a:r>
              <a:rPr lang="uk-UA" sz="2000" dirty="0"/>
              <a:t> </a:t>
            </a:r>
            <a:r>
              <a:rPr lang="uk-UA" sz="2000" dirty="0" err="1"/>
              <a:t>Морского</a:t>
            </a:r>
            <a:r>
              <a:rPr lang="uk-UA" sz="2000" dirty="0"/>
              <a:t> </a:t>
            </a:r>
            <a:r>
              <a:rPr lang="uk-UA" sz="2000" dirty="0" err="1"/>
              <a:t>Инженерного</a:t>
            </a:r>
            <a:r>
              <a:rPr lang="uk-UA" sz="2000" dirty="0"/>
              <a:t> Бюро (</a:t>
            </a:r>
            <a:r>
              <a:rPr lang="uk-UA" sz="2000" dirty="0" smtClean="0"/>
              <a:t>Ген. </a:t>
            </a:r>
            <a:r>
              <a:rPr lang="uk-UA" sz="2000" dirty="0"/>
              <a:t>директор </a:t>
            </a:r>
            <a:r>
              <a:rPr lang="uk-UA" sz="2000" dirty="0" err="1"/>
              <a:t>Егоров</a:t>
            </a:r>
            <a:r>
              <a:rPr lang="uk-UA" sz="2000" dirty="0"/>
              <a:t> Г.В.) — </a:t>
            </a:r>
            <a:r>
              <a:rPr lang="uk-UA" sz="2000" dirty="0" err="1"/>
              <a:t>наиболее</a:t>
            </a:r>
            <a:r>
              <a:rPr lang="uk-UA" sz="2000" dirty="0"/>
              <a:t> </a:t>
            </a:r>
            <a:r>
              <a:rPr lang="uk-UA" sz="2000" dirty="0" err="1"/>
              <a:t>необходимыми</a:t>
            </a:r>
            <a:r>
              <a:rPr lang="uk-UA" sz="2000" dirty="0"/>
              <a:t> </a:t>
            </a:r>
            <a:r>
              <a:rPr lang="uk-UA" sz="2000" dirty="0" err="1" smtClean="0"/>
              <a:t>являются</a:t>
            </a:r>
            <a:r>
              <a:rPr lang="uk-UA" sz="2000" dirty="0" smtClean="0"/>
              <a:t> </a:t>
            </a:r>
            <a:r>
              <a:rPr lang="uk-UA" sz="2000" dirty="0" err="1"/>
              <a:t>сухогрузы</a:t>
            </a:r>
            <a:r>
              <a:rPr lang="uk-UA" sz="2000" dirty="0"/>
              <a:t>  </a:t>
            </a:r>
            <a:r>
              <a:rPr lang="uk-UA" sz="2000" dirty="0" err="1"/>
              <a:t>класса</a:t>
            </a:r>
            <a:r>
              <a:rPr lang="uk-UA" sz="2000" dirty="0"/>
              <a:t> </a:t>
            </a:r>
            <a:r>
              <a:rPr lang="uk-UA" sz="2000" dirty="0" smtClean="0"/>
              <a:t> «</a:t>
            </a:r>
            <a:r>
              <a:rPr lang="uk-UA" sz="2000" dirty="0" err="1"/>
              <a:t>Днепр-макс</a:t>
            </a:r>
            <a:r>
              <a:rPr lang="uk-UA" sz="2000" dirty="0" smtClean="0"/>
              <a:t>» </a:t>
            </a:r>
            <a:r>
              <a:rPr lang="uk-UA" sz="2000" dirty="0"/>
              <a:t>типа </a:t>
            </a:r>
            <a:r>
              <a:rPr lang="uk-UA" sz="2000" dirty="0" err="1"/>
              <a:t>река-море</a:t>
            </a:r>
            <a:r>
              <a:rPr lang="uk-UA" sz="2000" dirty="0"/>
              <a:t> для перевозок сухих </a:t>
            </a:r>
            <a:r>
              <a:rPr lang="uk-UA" sz="2000" dirty="0" err="1" smtClean="0"/>
              <a:t>грузов</a:t>
            </a:r>
            <a:r>
              <a:rPr lang="uk-UA" sz="2000" dirty="0" smtClean="0"/>
              <a:t>.</a:t>
            </a:r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uk-UA" sz="2000" dirty="0" err="1"/>
              <a:t>Такие</a:t>
            </a:r>
            <a:r>
              <a:rPr lang="uk-UA" sz="2000" dirty="0"/>
              <a:t> </a:t>
            </a:r>
            <a:r>
              <a:rPr lang="uk-UA" sz="2000" dirty="0" err="1"/>
              <a:t>проекты</a:t>
            </a:r>
            <a:r>
              <a:rPr lang="uk-UA" sz="2000" dirty="0"/>
              <a:t> </a:t>
            </a:r>
            <a:r>
              <a:rPr lang="uk-UA" sz="2000" dirty="0" err="1"/>
              <a:t>разработаны</a:t>
            </a:r>
            <a:r>
              <a:rPr lang="uk-UA" sz="2000" dirty="0"/>
              <a:t> в </a:t>
            </a:r>
            <a:r>
              <a:rPr lang="uk-UA" sz="2000" dirty="0" err="1"/>
              <a:t>нескольких</a:t>
            </a:r>
            <a:r>
              <a:rPr lang="uk-UA" sz="2000" dirty="0"/>
              <a:t> </a:t>
            </a:r>
            <a:r>
              <a:rPr lang="uk-UA" sz="2000" dirty="0" err="1"/>
              <a:t>вариациях</a:t>
            </a:r>
            <a:r>
              <a:rPr lang="uk-UA" sz="2000" dirty="0"/>
              <a:t>:</a:t>
            </a:r>
            <a:endParaRPr lang="ru-RU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для </a:t>
            </a:r>
            <a:r>
              <a:rPr lang="uk-UA" sz="2000" dirty="0"/>
              <a:t>перевозки </a:t>
            </a:r>
            <a:r>
              <a:rPr lang="uk-UA" sz="2000" dirty="0" err="1"/>
              <a:t>максимальной</a:t>
            </a:r>
            <a:r>
              <a:rPr lang="uk-UA" sz="2000" dirty="0"/>
              <a:t> </a:t>
            </a:r>
            <a:r>
              <a:rPr lang="uk-UA" sz="2000" dirty="0" err="1"/>
              <a:t>партии</a:t>
            </a:r>
            <a:r>
              <a:rPr lang="uk-UA" sz="2000" dirty="0"/>
              <a:t> зерна на </a:t>
            </a:r>
            <a:r>
              <a:rPr lang="uk-UA" sz="2000" dirty="0" err="1"/>
              <a:t>рейдовые</a:t>
            </a:r>
            <a:r>
              <a:rPr lang="uk-UA" sz="2000" dirty="0"/>
              <a:t> </a:t>
            </a:r>
            <a:r>
              <a:rPr lang="uk-UA" sz="2000" dirty="0" err="1" smtClean="0"/>
              <a:t>комплексы</a:t>
            </a:r>
            <a:r>
              <a:rPr lang="uk-UA" sz="2000" dirty="0" smtClean="0"/>
              <a:t> </a:t>
            </a:r>
            <a:r>
              <a:rPr lang="uk-UA" sz="2000" dirty="0" err="1" smtClean="0"/>
              <a:t>используется</a:t>
            </a:r>
            <a:r>
              <a:rPr lang="uk-UA" sz="2000" dirty="0" smtClean="0"/>
              <a:t>  </a:t>
            </a:r>
            <a:r>
              <a:rPr lang="uk-UA" sz="2000" dirty="0" err="1" smtClean="0"/>
              <a:t>составное</a:t>
            </a:r>
            <a:r>
              <a:rPr lang="uk-UA" sz="2000" dirty="0" smtClean="0"/>
              <a:t> судно (</a:t>
            </a:r>
            <a:r>
              <a:rPr lang="uk-UA" sz="2000" dirty="0" err="1" smtClean="0"/>
              <a:t>самоходное</a:t>
            </a:r>
            <a:r>
              <a:rPr lang="uk-UA" sz="2000" dirty="0" smtClean="0"/>
              <a:t> </a:t>
            </a:r>
            <a:r>
              <a:rPr lang="uk-UA" sz="2000" dirty="0"/>
              <a:t>судно-</a:t>
            </a:r>
            <a:r>
              <a:rPr lang="uk-UA" sz="2000" dirty="0" err="1"/>
              <a:t>толкач</a:t>
            </a:r>
            <a:r>
              <a:rPr lang="uk-UA" sz="2000" dirty="0"/>
              <a:t> и баржа-приставка) пр.</a:t>
            </a:r>
            <a:r>
              <a:rPr lang="uk-UA" sz="2000" b="1" dirty="0"/>
              <a:t>RSD67 </a:t>
            </a:r>
            <a:r>
              <a:rPr lang="uk-UA" sz="2000" dirty="0"/>
              <a:t>+ </a:t>
            </a:r>
            <a:r>
              <a:rPr lang="uk-UA" sz="2000" b="1" dirty="0" smtClean="0"/>
              <a:t>RDB67</a:t>
            </a:r>
            <a:endParaRPr lang="ru-RU" sz="2000" b="1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 smtClean="0"/>
              <a:t>для перевозки </a:t>
            </a:r>
            <a:r>
              <a:rPr lang="uk-UA" sz="2000" dirty="0" err="1" smtClean="0"/>
              <a:t>максимальной</a:t>
            </a:r>
            <a:r>
              <a:rPr lang="uk-UA" sz="2000" dirty="0" smtClean="0"/>
              <a:t> </a:t>
            </a:r>
            <a:r>
              <a:rPr lang="uk-UA" sz="2000" dirty="0" err="1" smtClean="0"/>
              <a:t>партии</a:t>
            </a:r>
            <a:r>
              <a:rPr lang="uk-UA" sz="2000" dirty="0" smtClean="0"/>
              <a:t> зерна в </a:t>
            </a:r>
            <a:r>
              <a:rPr lang="uk-UA" sz="2000" dirty="0" err="1" smtClean="0"/>
              <a:t>иностранные</a:t>
            </a:r>
            <a:r>
              <a:rPr lang="uk-UA" sz="2000" dirty="0" smtClean="0"/>
              <a:t> </a:t>
            </a:r>
            <a:r>
              <a:rPr lang="uk-UA" sz="2000" dirty="0" err="1" smtClean="0"/>
              <a:t>порты</a:t>
            </a:r>
            <a:r>
              <a:rPr lang="uk-UA" sz="2000" dirty="0" smtClean="0"/>
              <a:t> без перевалки пр.</a:t>
            </a:r>
            <a:r>
              <a:rPr lang="uk-UA" sz="2000" b="1" dirty="0" smtClean="0"/>
              <a:t>RSD59</a:t>
            </a:r>
            <a:r>
              <a:rPr lang="uk-UA" sz="2000" dirty="0" smtClean="0"/>
              <a:t> 	(уже </a:t>
            </a:r>
            <a:r>
              <a:rPr lang="uk-UA" sz="2000" dirty="0" err="1" smtClean="0"/>
              <a:t>построено</a:t>
            </a:r>
            <a:r>
              <a:rPr lang="uk-UA" sz="2000" dirty="0" smtClean="0"/>
              <a:t> 12 </a:t>
            </a:r>
            <a:r>
              <a:rPr lang="uk-UA" sz="2000" dirty="0" err="1" smtClean="0"/>
              <a:t>единиц</a:t>
            </a:r>
            <a:r>
              <a:rPr lang="uk-UA" sz="2000" dirty="0" smtClean="0"/>
              <a:t> в 2018-2019 годах, заказано </a:t>
            </a:r>
            <a:r>
              <a:rPr lang="uk-UA" sz="2000" dirty="0" err="1" smtClean="0"/>
              <a:t>более</a:t>
            </a:r>
            <a:r>
              <a:rPr lang="uk-UA" sz="2000" dirty="0" smtClean="0"/>
              <a:t> 30 </a:t>
            </a:r>
            <a:r>
              <a:rPr lang="uk-UA" sz="2000" dirty="0" err="1" smtClean="0"/>
              <a:t>судов</a:t>
            </a:r>
            <a:r>
              <a:rPr lang="uk-UA" sz="2000" dirty="0" smtClean="0"/>
              <a:t> </a:t>
            </a:r>
            <a:r>
              <a:rPr lang="uk-UA" sz="2000" dirty="0" err="1" smtClean="0"/>
              <a:t>серии</a:t>
            </a:r>
            <a:r>
              <a:rPr lang="uk-UA" sz="2000" dirty="0" smtClean="0"/>
              <a:t>, </a:t>
            </a:r>
            <a:r>
              <a:rPr lang="uk-UA" sz="2000" dirty="0" err="1" smtClean="0"/>
              <a:t>основные</a:t>
            </a:r>
            <a:r>
              <a:rPr lang="uk-UA" sz="2000" dirty="0" smtClean="0"/>
              <a:t> 	</a:t>
            </a:r>
            <a:r>
              <a:rPr lang="uk-UA" sz="2000" dirty="0" err="1" smtClean="0"/>
              <a:t>потенциальные</a:t>
            </a:r>
            <a:r>
              <a:rPr lang="uk-UA" sz="2000" dirty="0" smtClean="0"/>
              <a:t> </a:t>
            </a:r>
            <a:r>
              <a:rPr lang="uk-UA" sz="2000" dirty="0" err="1" smtClean="0"/>
              <a:t>заказчики</a:t>
            </a:r>
            <a:r>
              <a:rPr lang="uk-UA" sz="2000" dirty="0" smtClean="0"/>
              <a:t> </a:t>
            </a:r>
            <a:r>
              <a:rPr lang="uk-UA" sz="2000" dirty="0" err="1" smtClean="0"/>
              <a:t>из</a:t>
            </a:r>
            <a:r>
              <a:rPr lang="uk-UA" sz="2000" dirty="0" smtClean="0"/>
              <a:t> Азербайджана, </a:t>
            </a:r>
            <a:r>
              <a:rPr lang="uk-UA" sz="2000" dirty="0" err="1" smtClean="0"/>
              <a:t>Казахстана</a:t>
            </a:r>
            <a:r>
              <a:rPr lang="uk-UA" sz="2000" dirty="0" smtClean="0"/>
              <a:t> и </a:t>
            </a:r>
            <a:r>
              <a:rPr lang="uk-UA" sz="2000" dirty="0" err="1" smtClean="0"/>
              <a:t>Турции</a:t>
            </a:r>
            <a:r>
              <a:rPr lang="uk-UA" sz="2000" dirty="0" smtClean="0"/>
              <a:t>).</a:t>
            </a: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uk-UA" sz="2000" dirty="0" err="1" smtClean="0"/>
              <a:t>Эти</a:t>
            </a:r>
            <a:r>
              <a:rPr lang="uk-UA" sz="2000" dirty="0" smtClean="0"/>
              <a:t> </a:t>
            </a:r>
            <a:r>
              <a:rPr lang="uk-UA" sz="2000" dirty="0" err="1"/>
              <a:t>суда</a:t>
            </a:r>
            <a:r>
              <a:rPr lang="uk-UA" sz="2000" dirty="0"/>
              <a:t> </a:t>
            </a:r>
            <a:r>
              <a:rPr lang="uk-UA" sz="2000" dirty="0" err="1"/>
              <a:t>также</a:t>
            </a:r>
            <a:r>
              <a:rPr lang="uk-UA" sz="2000" dirty="0"/>
              <a:t> </a:t>
            </a:r>
            <a:r>
              <a:rPr lang="uk-UA" sz="2000" dirty="0" err="1"/>
              <a:t>способны</a:t>
            </a:r>
            <a:r>
              <a:rPr lang="uk-UA" sz="2000" dirty="0"/>
              <a:t> перевозить </a:t>
            </a:r>
            <a:r>
              <a:rPr lang="uk-UA" sz="2000" dirty="0" err="1"/>
              <a:t>другие</a:t>
            </a:r>
            <a:r>
              <a:rPr lang="uk-UA" sz="2000" dirty="0"/>
              <a:t> </a:t>
            </a:r>
            <a:r>
              <a:rPr lang="uk-UA" sz="2000" dirty="0" err="1"/>
              <a:t>сухие</a:t>
            </a:r>
            <a:r>
              <a:rPr lang="uk-UA" sz="2000" dirty="0"/>
              <a:t> </a:t>
            </a:r>
            <a:r>
              <a:rPr lang="uk-UA" sz="2000" dirty="0" err="1"/>
              <a:t>грузы</a:t>
            </a:r>
            <a:r>
              <a:rPr lang="uk-UA" sz="2000" dirty="0"/>
              <a:t> и </a:t>
            </a:r>
            <a:r>
              <a:rPr lang="uk-UA" sz="2000" dirty="0" err="1"/>
              <a:t>контейнеры</a:t>
            </a:r>
            <a:r>
              <a:rPr lang="uk-UA" sz="2000" dirty="0"/>
              <a:t>, то </a:t>
            </a:r>
            <a:r>
              <a:rPr lang="uk-UA" sz="2000" dirty="0" err="1"/>
              <a:t>есть</a:t>
            </a:r>
            <a:r>
              <a:rPr lang="uk-UA" sz="2000" dirty="0"/>
              <a:t> – </a:t>
            </a:r>
            <a:r>
              <a:rPr lang="uk-UA" sz="2000" dirty="0" err="1"/>
              <a:t>они</a:t>
            </a:r>
            <a:r>
              <a:rPr lang="uk-UA" sz="2000" dirty="0"/>
              <a:t> </a:t>
            </a:r>
            <a:r>
              <a:rPr lang="uk-UA" sz="2000" dirty="0" err="1"/>
              <a:t>универсальны</a:t>
            </a:r>
            <a:r>
              <a:rPr lang="uk-UA" sz="2000" dirty="0"/>
              <a:t>.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" y="827315"/>
            <a:ext cx="11419114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" y="342897"/>
            <a:ext cx="4675860" cy="6172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77" y="360649"/>
            <a:ext cx="4650538" cy="61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1145</Words>
  <Application>Microsoft Office PowerPoint</Application>
  <PresentationFormat>Широкоэкранный</PresentationFormat>
  <Paragraphs>133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</vt:lpstr>
      <vt:lpstr>Calibri Light</vt:lpstr>
      <vt:lpstr>Times New Roman</vt:lpstr>
      <vt:lpstr>Тема Office</vt:lpstr>
      <vt:lpstr>«Круглый стол – заседание компетентных представителей обеих сторон по улучшению судоходства на реке Днепр и Припять»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«Круглий стол – заседание компетентных представителей обеих сторон по улучшению судоходства на реке Днепр и Припять»Совреме</dc:title>
  <dc:creator>Пользователь Windows</dc:creator>
  <cp:lastModifiedBy>Пользователь Windows</cp:lastModifiedBy>
  <cp:revision>100</cp:revision>
  <dcterms:created xsi:type="dcterms:W3CDTF">2019-09-25T17:03:09Z</dcterms:created>
  <dcterms:modified xsi:type="dcterms:W3CDTF">2019-10-02T20:20:49Z</dcterms:modified>
</cp:coreProperties>
</file>